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34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t-E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t-EE"/>
          </a:p>
        </p:txBody>
      </p:sp>
      <p:sp>
        <p:nvSpPr>
          <p:cNvPr id="4" name="Date Placeholder 3"/>
          <p:cNvSpPr>
            <a:spLocks noGrp="1"/>
          </p:cNvSpPr>
          <p:nvPr>
            <p:ph type="dt" sz="half" idx="10"/>
          </p:nvPr>
        </p:nvSpPr>
        <p:spPr/>
        <p:txBody>
          <a:bodyPr/>
          <a:lstStyle/>
          <a:p>
            <a:fld id="{588F71C1-70CD-4869-AB0C-255C1499F61B}" type="datetimeFigureOut">
              <a:rPr lang="et-EE" smtClean="0"/>
              <a:t>23.07.2015</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1F6CF3A2-AEA3-454B-8DB3-A84B4B4C4B78}" type="slidenum">
              <a:rPr lang="et-EE" smtClean="0"/>
              <a:t>‹#›</a:t>
            </a:fld>
            <a:endParaRPr lang="et-EE"/>
          </a:p>
        </p:txBody>
      </p:sp>
    </p:spTree>
    <p:extLst>
      <p:ext uri="{BB962C8B-B14F-4D97-AF65-F5344CB8AC3E}">
        <p14:creationId xmlns:p14="http://schemas.microsoft.com/office/powerpoint/2010/main" val="3414932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588F71C1-70CD-4869-AB0C-255C1499F61B}" type="datetimeFigureOut">
              <a:rPr lang="et-EE" smtClean="0"/>
              <a:t>23.07.2015</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1F6CF3A2-AEA3-454B-8DB3-A84B4B4C4B78}" type="slidenum">
              <a:rPr lang="et-EE" smtClean="0"/>
              <a:t>‹#›</a:t>
            </a:fld>
            <a:endParaRPr lang="et-EE"/>
          </a:p>
        </p:txBody>
      </p:sp>
    </p:spTree>
    <p:extLst>
      <p:ext uri="{BB962C8B-B14F-4D97-AF65-F5344CB8AC3E}">
        <p14:creationId xmlns:p14="http://schemas.microsoft.com/office/powerpoint/2010/main" val="2004839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588F71C1-70CD-4869-AB0C-255C1499F61B}" type="datetimeFigureOut">
              <a:rPr lang="et-EE" smtClean="0"/>
              <a:t>23.07.2015</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1F6CF3A2-AEA3-454B-8DB3-A84B4B4C4B78}" type="slidenum">
              <a:rPr lang="et-EE" smtClean="0"/>
              <a:t>‹#›</a:t>
            </a:fld>
            <a:endParaRPr lang="et-EE"/>
          </a:p>
        </p:txBody>
      </p:sp>
    </p:spTree>
    <p:extLst>
      <p:ext uri="{BB962C8B-B14F-4D97-AF65-F5344CB8AC3E}">
        <p14:creationId xmlns:p14="http://schemas.microsoft.com/office/powerpoint/2010/main" val="2131246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588F71C1-70CD-4869-AB0C-255C1499F61B}" type="datetimeFigureOut">
              <a:rPr lang="et-EE" smtClean="0"/>
              <a:t>23.07.2015</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1F6CF3A2-AEA3-454B-8DB3-A84B4B4C4B78}" type="slidenum">
              <a:rPr lang="et-EE" smtClean="0"/>
              <a:t>‹#›</a:t>
            </a:fld>
            <a:endParaRPr lang="et-EE"/>
          </a:p>
        </p:txBody>
      </p:sp>
    </p:spTree>
    <p:extLst>
      <p:ext uri="{BB962C8B-B14F-4D97-AF65-F5344CB8AC3E}">
        <p14:creationId xmlns:p14="http://schemas.microsoft.com/office/powerpoint/2010/main" val="3866006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8F71C1-70CD-4869-AB0C-255C1499F61B}" type="datetimeFigureOut">
              <a:rPr lang="et-EE" smtClean="0"/>
              <a:t>23.07.2015</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1F6CF3A2-AEA3-454B-8DB3-A84B4B4C4B78}" type="slidenum">
              <a:rPr lang="et-EE" smtClean="0"/>
              <a:t>‹#›</a:t>
            </a:fld>
            <a:endParaRPr lang="et-EE"/>
          </a:p>
        </p:txBody>
      </p:sp>
    </p:spTree>
    <p:extLst>
      <p:ext uri="{BB962C8B-B14F-4D97-AF65-F5344CB8AC3E}">
        <p14:creationId xmlns:p14="http://schemas.microsoft.com/office/powerpoint/2010/main" val="4272336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Date Placeholder 4"/>
          <p:cNvSpPr>
            <a:spLocks noGrp="1"/>
          </p:cNvSpPr>
          <p:nvPr>
            <p:ph type="dt" sz="half" idx="10"/>
          </p:nvPr>
        </p:nvSpPr>
        <p:spPr/>
        <p:txBody>
          <a:bodyPr/>
          <a:lstStyle/>
          <a:p>
            <a:fld id="{588F71C1-70CD-4869-AB0C-255C1499F61B}" type="datetimeFigureOut">
              <a:rPr lang="et-EE" smtClean="0"/>
              <a:t>23.07.2015</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1F6CF3A2-AEA3-454B-8DB3-A84B4B4C4B78}" type="slidenum">
              <a:rPr lang="et-EE" smtClean="0"/>
              <a:t>‹#›</a:t>
            </a:fld>
            <a:endParaRPr lang="et-EE"/>
          </a:p>
        </p:txBody>
      </p:sp>
    </p:spTree>
    <p:extLst>
      <p:ext uri="{BB962C8B-B14F-4D97-AF65-F5344CB8AC3E}">
        <p14:creationId xmlns:p14="http://schemas.microsoft.com/office/powerpoint/2010/main" val="28043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Date Placeholder 6"/>
          <p:cNvSpPr>
            <a:spLocks noGrp="1"/>
          </p:cNvSpPr>
          <p:nvPr>
            <p:ph type="dt" sz="half" idx="10"/>
          </p:nvPr>
        </p:nvSpPr>
        <p:spPr/>
        <p:txBody>
          <a:bodyPr/>
          <a:lstStyle/>
          <a:p>
            <a:fld id="{588F71C1-70CD-4869-AB0C-255C1499F61B}" type="datetimeFigureOut">
              <a:rPr lang="et-EE" smtClean="0"/>
              <a:t>23.07.2015</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1F6CF3A2-AEA3-454B-8DB3-A84B4B4C4B78}" type="slidenum">
              <a:rPr lang="et-EE" smtClean="0"/>
              <a:t>‹#›</a:t>
            </a:fld>
            <a:endParaRPr lang="et-EE"/>
          </a:p>
        </p:txBody>
      </p:sp>
    </p:spTree>
    <p:extLst>
      <p:ext uri="{BB962C8B-B14F-4D97-AF65-F5344CB8AC3E}">
        <p14:creationId xmlns:p14="http://schemas.microsoft.com/office/powerpoint/2010/main" val="1672393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Date Placeholder 2"/>
          <p:cNvSpPr>
            <a:spLocks noGrp="1"/>
          </p:cNvSpPr>
          <p:nvPr>
            <p:ph type="dt" sz="half" idx="10"/>
          </p:nvPr>
        </p:nvSpPr>
        <p:spPr/>
        <p:txBody>
          <a:bodyPr/>
          <a:lstStyle/>
          <a:p>
            <a:fld id="{588F71C1-70CD-4869-AB0C-255C1499F61B}" type="datetimeFigureOut">
              <a:rPr lang="et-EE" smtClean="0"/>
              <a:t>23.07.2015</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1F6CF3A2-AEA3-454B-8DB3-A84B4B4C4B78}" type="slidenum">
              <a:rPr lang="et-EE" smtClean="0"/>
              <a:t>‹#›</a:t>
            </a:fld>
            <a:endParaRPr lang="et-EE"/>
          </a:p>
        </p:txBody>
      </p:sp>
    </p:spTree>
    <p:extLst>
      <p:ext uri="{BB962C8B-B14F-4D97-AF65-F5344CB8AC3E}">
        <p14:creationId xmlns:p14="http://schemas.microsoft.com/office/powerpoint/2010/main" val="2004951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8F71C1-70CD-4869-AB0C-255C1499F61B}" type="datetimeFigureOut">
              <a:rPr lang="et-EE" smtClean="0"/>
              <a:t>23.07.2015</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1F6CF3A2-AEA3-454B-8DB3-A84B4B4C4B78}" type="slidenum">
              <a:rPr lang="et-EE" smtClean="0"/>
              <a:t>‹#›</a:t>
            </a:fld>
            <a:endParaRPr lang="et-EE"/>
          </a:p>
        </p:txBody>
      </p:sp>
    </p:spTree>
    <p:extLst>
      <p:ext uri="{BB962C8B-B14F-4D97-AF65-F5344CB8AC3E}">
        <p14:creationId xmlns:p14="http://schemas.microsoft.com/office/powerpoint/2010/main" val="2791541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8F71C1-70CD-4869-AB0C-255C1499F61B}" type="datetimeFigureOut">
              <a:rPr lang="et-EE" smtClean="0"/>
              <a:t>23.07.2015</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1F6CF3A2-AEA3-454B-8DB3-A84B4B4C4B78}" type="slidenum">
              <a:rPr lang="et-EE" smtClean="0"/>
              <a:t>‹#›</a:t>
            </a:fld>
            <a:endParaRPr lang="et-EE"/>
          </a:p>
        </p:txBody>
      </p:sp>
    </p:spTree>
    <p:extLst>
      <p:ext uri="{BB962C8B-B14F-4D97-AF65-F5344CB8AC3E}">
        <p14:creationId xmlns:p14="http://schemas.microsoft.com/office/powerpoint/2010/main" val="3269184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8F71C1-70CD-4869-AB0C-255C1499F61B}" type="datetimeFigureOut">
              <a:rPr lang="et-EE" smtClean="0"/>
              <a:t>23.07.2015</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1F6CF3A2-AEA3-454B-8DB3-A84B4B4C4B78}" type="slidenum">
              <a:rPr lang="et-EE" smtClean="0"/>
              <a:t>‹#›</a:t>
            </a:fld>
            <a:endParaRPr lang="et-EE"/>
          </a:p>
        </p:txBody>
      </p:sp>
    </p:spTree>
    <p:extLst>
      <p:ext uri="{BB962C8B-B14F-4D97-AF65-F5344CB8AC3E}">
        <p14:creationId xmlns:p14="http://schemas.microsoft.com/office/powerpoint/2010/main" val="971044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t-E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8F71C1-70CD-4869-AB0C-255C1499F61B}" type="datetimeFigureOut">
              <a:rPr lang="et-EE" smtClean="0"/>
              <a:t>23.07.2015</a:t>
            </a:fld>
            <a:endParaRPr lang="et-E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6CF3A2-AEA3-454B-8DB3-A84B4B4C4B78}" type="slidenum">
              <a:rPr lang="et-EE" smtClean="0"/>
              <a:t>‹#›</a:t>
            </a:fld>
            <a:endParaRPr lang="et-EE"/>
          </a:p>
        </p:txBody>
      </p:sp>
    </p:spTree>
    <p:extLst>
      <p:ext uri="{BB962C8B-B14F-4D97-AF65-F5344CB8AC3E}">
        <p14:creationId xmlns:p14="http://schemas.microsoft.com/office/powerpoint/2010/main" val="1871331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t-EE" dirty="0"/>
              <a:t/>
            </a:r>
            <a:br>
              <a:rPr lang="et-EE" dirty="0"/>
            </a:br>
            <a:r>
              <a:rPr lang="en-US" dirty="0"/>
              <a:t> Project: The GF grammar for deeper semantical approach </a:t>
            </a:r>
            <a:br>
              <a:rPr lang="en-US" dirty="0"/>
            </a:br>
            <a:endParaRPr lang="et-EE" dirty="0"/>
          </a:p>
        </p:txBody>
      </p:sp>
      <p:sp>
        <p:nvSpPr>
          <p:cNvPr id="3" name="Subtitle 2"/>
          <p:cNvSpPr>
            <a:spLocks noGrp="1"/>
          </p:cNvSpPr>
          <p:nvPr>
            <p:ph type="subTitle" idx="1"/>
          </p:nvPr>
        </p:nvSpPr>
        <p:spPr/>
        <p:txBody>
          <a:bodyPr/>
          <a:lstStyle/>
          <a:p>
            <a:r>
              <a:rPr lang="et-EE" dirty="0" smtClean="0"/>
              <a:t>Indrek Jentson </a:t>
            </a:r>
            <a:br>
              <a:rPr lang="et-EE" dirty="0" smtClean="0"/>
            </a:br>
            <a:r>
              <a:rPr lang="et-EE" dirty="0" err="1" smtClean="0"/>
              <a:t>University</a:t>
            </a:r>
            <a:r>
              <a:rPr lang="et-EE" dirty="0" smtClean="0"/>
              <a:t> </a:t>
            </a:r>
            <a:r>
              <a:rPr lang="et-EE" dirty="0" err="1" smtClean="0"/>
              <a:t>of</a:t>
            </a:r>
            <a:r>
              <a:rPr lang="et-EE" dirty="0" smtClean="0"/>
              <a:t> Tartu </a:t>
            </a:r>
            <a:br>
              <a:rPr lang="et-EE" dirty="0" smtClean="0"/>
            </a:br>
            <a:r>
              <a:rPr lang="et-EE" i="1" dirty="0" smtClean="0"/>
              <a:t>indrek.jentson@ut.ee</a:t>
            </a:r>
            <a:endParaRPr lang="et-EE" dirty="0"/>
          </a:p>
        </p:txBody>
      </p:sp>
    </p:spTree>
    <p:extLst>
      <p:ext uri="{BB962C8B-B14F-4D97-AF65-F5344CB8AC3E}">
        <p14:creationId xmlns:p14="http://schemas.microsoft.com/office/powerpoint/2010/main" val="2141928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err="1"/>
              <a:t>Members</a:t>
            </a:r>
            <a:r>
              <a:rPr lang="et-EE" dirty="0"/>
              <a:t> </a:t>
            </a:r>
            <a:r>
              <a:rPr lang="et-EE" dirty="0" err="1"/>
              <a:t>of</a:t>
            </a:r>
            <a:r>
              <a:rPr lang="et-EE" dirty="0"/>
              <a:t> verb </a:t>
            </a:r>
            <a:r>
              <a:rPr lang="et-EE" dirty="0" err="1"/>
              <a:t>classes</a:t>
            </a:r>
            <a:r>
              <a:rPr lang="et-EE" dirty="0"/>
              <a:t> </a:t>
            </a:r>
            <a:r>
              <a:rPr lang="et-EE" dirty="0" err="1"/>
              <a:t>in</a:t>
            </a:r>
            <a:r>
              <a:rPr lang="et-EE" dirty="0"/>
              <a:t> </a:t>
            </a:r>
            <a:r>
              <a:rPr lang="et-EE" dirty="0" err="1" smtClean="0"/>
              <a:t>concr</a:t>
            </a:r>
            <a:r>
              <a:rPr lang="et-EE" dirty="0" smtClean="0"/>
              <a:t>.</a:t>
            </a:r>
            <a:endParaRPr lang="et-EE" dirty="0"/>
          </a:p>
        </p:txBody>
      </p:sp>
      <p:sp>
        <p:nvSpPr>
          <p:cNvPr id="3" name="Content Placeholder 2"/>
          <p:cNvSpPr>
            <a:spLocks noGrp="1"/>
          </p:cNvSpPr>
          <p:nvPr>
            <p:ph idx="1"/>
          </p:nvPr>
        </p:nvSpPr>
        <p:spPr>
          <a:xfrm>
            <a:off x="457200" y="1268760"/>
            <a:ext cx="8229600" cy="4857403"/>
          </a:xfrm>
        </p:spPr>
        <p:txBody>
          <a:bodyPr>
            <a:normAutofit lnSpcReduction="10000"/>
          </a:bodyPr>
          <a:lstStyle/>
          <a:p>
            <a:pPr marL="0" indent="0">
              <a:buNone/>
            </a:pPr>
            <a:r>
              <a:rPr lang="et-EE" sz="1600" dirty="0" err="1">
                <a:latin typeface="Consolas" panose="020B0609020204030204" pitchFamily="49" charset="0"/>
                <a:cs typeface="Consolas" panose="020B0609020204030204" pitchFamily="49" charset="0"/>
              </a:rPr>
              <a:t>concrete</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VNLexiconEng</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of</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VNLexicon</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VNSyntaxEng</a:t>
            </a:r>
            <a:r>
              <a:rPr lang="et-EE" sz="1600" dirty="0">
                <a:latin typeface="Consolas" panose="020B0609020204030204" pitchFamily="49" charset="0"/>
                <a:cs typeface="Consolas" panose="020B0609020204030204" pitchFamily="49" charset="0"/>
              </a:rPr>
              <a:t>, VNC_31_2Eng, VNC_31_2_1Eng ** </a:t>
            </a:r>
            <a:r>
              <a:rPr lang="et-EE" sz="1600" dirty="0" err="1" smtClean="0">
                <a:latin typeface="Consolas" panose="020B0609020204030204" pitchFamily="49" charset="0"/>
                <a:cs typeface="Consolas" panose="020B0609020204030204" pitchFamily="49" charset="0"/>
              </a:rPr>
              <a:t>open</a:t>
            </a:r>
            <a:r>
              <a:rPr lang="et-EE" sz="1600" dirty="0" smtClean="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ParadigmsEng</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in</a:t>
            </a:r>
            <a:r>
              <a:rPr lang="et-EE" sz="1600" dirty="0">
                <a:latin typeface="Consolas" panose="020B0609020204030204" pitchFamily="49" charset="0"/>
                <a:cs typeface="Consolas" panose="020B0609020204030204" pitchFamily="49" charset="0"/>
              </a:rPr>
              <a:t> {</a:t>
            </a:r>
          </a:p>
          <a:p>
            <a:pPr marL="0" indent="0">
              <a:buNone/>
            </a:pPr>
            <a:r>
              <a:rPr lang="et-EE" sz="1600" dirty="0" err="1">
                <a:latin typeface="Consolas" panose="020B0609020204030204" pitchFamily="49" charset="0"/>
                <a:cs typeface="Consolas" panose="020B0609020204030204" pitchFamily="49" charset="0"/>
              </a:rPr>
              <a:t>lin</a:t>
            </a:r>
            <a:endParaRPr lang="et-EE" sz="1600" dirty="0">
              <a:latin typeface="Consolas" panose="020B0609020204030204" pitchFamily="49" charset="0"/>
              <a:cs typeface="Consolas" panose="020B0609020204030204" pitchFamily="49" charset="0"/>
            </a:endParaRPr>
          </a:p>
          <a:p>
            <a:pPr marL="0" indent="0">
              <a:buNone/>
            </a:pPr>
            <a:r>
              <a:rPr lang="et-EE" sz="1600" i="1" dirty="0">
                <a:solidFill>
                  <a:srgbClr val="00B050"/>
                </a:solidFill>
                <a:latin typeface="Consolas" panose="020B0609020204030204" pitchFamily="49" charset="0"/>
                <a:cs typeface="Consolas" panose="020B0609020204030204" pitchFamily="49" charset="0"/>
              </a:rPr>
              <a:t>  -- </a:t>
            </a:r>
            <a:r>
              <a:rPr lang="et-EE" sz="1600" i="1" dirty="0" err="1">
                <a:solidFill>
                  <a:srgbClr val="00B050"/>
                </a:solidFill>
                <a:latin typeface="Consolas" panose="020B0609020204030204" pitchFamily="49" charset="0"/>
                <a:cs typeface="Consolas" panose="020B0609020204030204" pitchFamily="49" charset="0"/>
              </a:rPr>
              <a:t>Admire_VC</a:t>
            </a:r>
            <a:endParaRPr lang="et-EE" sz="1600" i="1" dirty="0">
              <a:solidFill>
                <a:srgbClr val="00B050"/>
              </a:solidFill>
              <a:latin typeface="Consolas" panose="020B0609020204030204" pitchFamily="49" charset="0"/>
              <a:cs typeface="Consolas" panose="020B0609020204030204" pitchFamily="49" charset="0"/>
            </a:endParaRPr>
          </a:p>
          <a:p>
            <a:pPr marL="0" indent="0">
              <a:buNone/>
            </a:pP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abhor_vnV</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mkAdmire</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mkVNV</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mkV</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abhor</a:t>
            </a:r>
            <a:r>
              <a:rPr lang="et-EE" sz="1600" dirty="0">
                <a:latin typeface="Consolas" panose="020B0609020204030204" pitchFamily="49" charset="0"/>
                <a:cs typeface="Consolas" panose="020B0609020204030204" pitchFamily="49" charset="0"/>
              </a:rPr>
              <a:t>") ) ;</a:t>
            </a:r>
          </a:p>
          <a:p>
            <a:pPr marL="0" indent="0">
              <a:buNone/>
            </a:pP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admire_vnV</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mkAdmire</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mkVNV</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mkV</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admire</a:t>
            </a:r>
            <a:r>
              <a:rPr lang="et-EE" sz="1600" dirty="0">
                <a:latin typeface="Consolas" panose="020B0609020204030204" pitchFamily="49" charset="0"/>
                <a:cs typeface="Consolas" panose="020B0609020204030204" pitchFamily="49" charset="0"/>
              </a:rPr>
              <a:t>") ) ;</a:t>
            </a:r>
          </a:p>
          <a:p>
            <a:pPr marL="0" indent="0">
              <a:buNone/>
            </a:pP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adore_vnV</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mkAdmire</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mkVNV</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mkV</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adore</a:t>
            </a:r>
            <a:r>
              <a:rPr lang="et-EE" sz="1600" dirty="0">
                <a:latin typeface="Consolas" panose="020B0609020204030204" pitchFamily="49" charset="0"/>
                <a:cs typeface="Consolas" panose="020B0609020204030204" pitchFamily="49" charset="0"/>
              </a:rPr>
              <a:t>") ) ;</a:t>
            </a:r>
          </a:p>
          <a:p>
            <a:pPr marL="0" indent="0">
              <a:buNone/>
            </a:pP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affirm_vnV</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mkAdmire</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mkVNV</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affirm_V</a:t>
            </a:r>
            <a:r>
              <a:rPr lang="et-EE" sz="1600" dirty="0">
                <a:latin typeface="Consolas" panose="020B0609020204030204" pitchFamily="49" charset="0"/>
                <a:cs typeface="Consolas" panose="020B0609020204030204" pitchFamily="49" charset="0"/>
              </a:rPr>
              <a:t> ) ) ;</a:t>
            </a:r>
          </a:p>
          <a:p>
            <a:pPr marL="0" indent="0">
              <a:buNone/>
            </a:pP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applaud_vnV</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mkAdmire</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mkVNV</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applaud_V</a:t>
            </a:r>
            <a:r>
              <a:rPr lang="et-EE" sz="1600" dirty="0">
                <a:latin typeface="Consolas" panose="020B0609020204030204" pitchFamily="49" charset="0"/>
                <a:cs typeface="Consolas" panose="020B0609020204030204" pitchFamily="49" charset="0"/>
              </a:rPr>
              <a:t> ) ) ;</a:t>
            </a:r>
          </a:p>
          <a:p>
            <a:pPr marL="0" indent="0">
              <a:buNone/>
            </a:pPr>
            <a:r>
              <a:rPr lang="et-EE" sz="1600" dirty="0" smtClean="0">
                <a:latin typeface="Consolas" panose="020B0609020204030204" pitchFamily="49" charset="0"/>
                <a:cs typeface="Consolas" panose="020B0609020204030204" pitchFamily="49" charset="0"/>
              </a:rPr>
              <a:t>...</a:t>
            </a:r>
          </a:p>
          <a:p>
            <a:pPr marL="0" indent="0">
              <a:buNone/>
            </a:pP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Love_VC</a:t>
            </a:r>
            <a:endParaRPr lang="et-EE" sz="1600" dirty="0">
              <a:latin typeface="Consolas" panose="020B0609020204030204" pitchFamily="49" charset="0"/>
              <a:cs typeface="Consolas" panose="020B0609020204030204" pitchFamily="49" charset="0"/>
            </a:endParaRPr>
          </a:p>
          <a:p>
            <a:pPr marL="0" indent="0">
              <a:buNone/>
            </a:pPr>
            <a:r>
              <a:rPr lang="et-EE" sz="1600" dirty="0" smtClean="0">
                <a:latin typeface="Consolas" panose="020B0609020204030204" pitchFamily="49" charset="0"/>
                <a:cs typeface="Consolas" panose="020B0609020204030204" pitchFamily="49" charset="0"/>
              </a:rPr>
              <a:t>  </a:t>
            </a:r>
            <a:r>
              <a:rPr lang="et-EE" sz="1600" dirty="0" err="1" smtClean="0">
                <a:latin typeface="Consolas" panose="020B0609020204030204" pitchFamily="49" charset="0"/>
                <a:cs typeface="Consolas" panose="020B0609020204030204" pitchFamily="49" charset="0"/>
              </a:rPr>
              <a:t>enjoy_vnV</a:t>
            </a:r>
            <a:r>
              <a:rPr lang="et-EE" sz="1600" dirty="0" smtClean="0">
                <a:latin typeface="Consolas" panose="020B0609020204030204" pitchFamily="49" charset="0"/>
                <a:cs typeface="Consolas" panose="020B0609020204030204" pitchFamily="49" charset="0"/>
              </a:rPr>
              <a:t> </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mkLove</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mkVNV</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mkV</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enjoy</a:t>
            </a:r>
            <a:r>
              <a:rPr lang="et-EE" sz="1600" dirty="0">
                <a:latin typeface="Consolas" panose="020B0609020204030204" pitchFamily="49" charset="0"/>
                <a:cs typeface="Consolas" panose="020B0609020204030204" pitchFamily="49" charset="0"/>
              </a:rPr>
              <a:t>") ) ;</a:t>
            </a:r>
          </a:p>
          <a:p>
            <a:pPr marL="0" indent="0">
              <a:buNone/>
            </a:pP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fear_vnV</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mkLove</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mkVNV</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fear_V</a:t>
            </a:r>
            <a:r>
              <a:rPr lang="et-EE" sz="1600" dirty="0">
                <a:latin typeface="Consolas" panose="020B0609020204030204" pitchFamily="49" charset="0"/>
                <a:cs typeface="Consolas" panose="020B0609020204030204" pitchFamily="49" charset="0"/>
              </a:rPr>
              <a:t> ) ) ;</a:t>
            </a:r>
          </a:p>
          <a:p>
            <a:pPr marL="0" indent="0">
              <a:buNone/>
            </a:pP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hate_vnV</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mkLove</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mkVNV</a:t>
            </a:r>
            <a:r>
              <a:rPr lang="et-EE" sz="1600" dirty="0">
                <a:latin typeface="Consolas" panose="020B0609020204030204" pitchFamily="49" charset="0"/>
                <a:cs typeface="Consolas" panose="020B0609020204030204" pitchFamily="49" charset="0"/>
              </a:rPr>
              <a:t> ( </a:t>
            </a:r>
            <a:r>
              <a:rPr lang="et-EE" sz="1600" dirty="0" smtClean="0">
                <a:latin typeface="Consolas" panose="020B0609020204030204" pitchFamily="49" charset="0"/>
                <a:cs typeface="Consolas" panose="020B0609020204030204" pitchFamily="49" charset="0"/>
              </a:rPr>
              <a:t>hate_V2 ) </a:t>
            </a:r>
            <a:r>
              <a:rPr lang="et-EE" sz="1600" dirty="0">
                <a:latin typeface="Consolas" panose="020B0609020204030204" pitchFamily="49" charset="0"/>
                <a:cs typeface="Consolas" panose="020B0609020204030204" pitchFamily="49" charset="0"/>
              </a:rPr>
              <a:t>) ;</a:t>
            </a:r>
          </a:p>
          <a:p>
            <a:pPr marL="0" indent="0">
              <a:buNone/>
            </a:pP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like_vnV</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mkLove</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mkVNV</a:t>
            </a:r>
            <a:r>
              <a:rPr lang="et-EE" sz="1600" dirty="0">
                <a:latin typeface="Consolas" panose="020B0609020204030204" pitchFamily="49" charset="0"/>
                <a:cs typeface="Consolas" panose="020B0609020204030204" pitchFamily="49" charset="0"/>
              </a:rPr>
              <a:t> ( </a:t>
            </a:r>
            <a:r>
              <a:rPr lang="et-EE" sz="1600" dirty="0" smtClean="0">
                <a:latin typeface="Consolas" panose="020B0609020204030204" pitchFamily="49" charset="0"/>
                <a:cs typeface="Consolas" panose="020B0609020204030204" pitchFamily="49" charset="0"/>
              </a:rPr>
              <a:t>like_V2 ) </a:t>
            </a:r>
            <a:r>
              <a:rPr lang="et-EE" sz="1600" dirty="0">
                <a:latin typeface="Consolas" panose="020B0609020204030204" pitchFamily="49" charset="0"/>
                <a:cs typeface="Consolas" panose="020B0609020204030204" pitchFamily="49" charset="0"/>
              </a:rPr>
              <a:t>) ;</a:t>
            </a:r>
          </a:p>
          <a:p>
            <a:pPr marL="0" indent="0">
              <a:buNone/>
            </a:pP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love_vnV</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mkLove</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mkVNV</a:t>
            </a:r>
            <a:r>
              <a:rPr lang="et-EE" sz="1600" dirty="0">
                <a:latin typeface="Consolas" panose="020B0609020204030204" pitchFamily="49" charset="0"/>
                <a:cs typeface="Consolas" panose="020B0609020204030204" pitchFamily="49" charset="0"/>
              </a:rPr>
              <a:t> ( </a:t>
            </a:r>
            <a:r>
              <a:rPr lang="et-EE" sz="1600" dirty="0" smtClean="0">
                <a:latin typeface="Consolas" panose="020B0609020204030204" pitchFamily="49" charset="0"/>
                <a:cs typeface="Consolas" panose="020B0609020204030204" pitchFamily="49" charset="0"/>
              </a:rPr>
              <a:t>love_V2 ) </a:t>
            </a:r>
            <a:r>
              <a:rPr lang="et-EE" sz="1600" dirty="0">
                <a:latin typeface="Consolas" panose="020B0609020204030204" pitchFamily="49" charset="0"/>
                <a:cs typeface="Consolas" panose="020B0609020204030204" pitchFamily="49" charset="0"/>
              </a:rPr>
              <a:t>) </a:t>
            </a:r>
            <a:r>
              <a:rPr lang="et-EE" sz="1600" dirty="0" smtClean="0">
                <a:latin typeface="Consolas" panose="020B0609020204030204" pitchFamily="49" charset="0"/>
                <a:cs typeface="Consolas" panose="020B0609020204030204" pitchFamily="49" charset="0"/>
              </a:rPr>
              <a:t>;</a:t>
            </a:r>
          </a:p>
          <a:p>
            <a:pPr marL="0" indent="0">
              <a:buNone/>
            </a:pPr>
            <a:r>
              <a:rPr lang="et-EE" sz="1600" dirty="0" smtClean="0">
                <a:latin typeface="Consolas" panose="020B0609020204030204" pitchFamily="49" charset="0"/>
                <a:cs typeface="Consolas" panose="020B0609020204030204" pitchFamily="49" charset="0"/>
              </a:rPr>
              <a:t>...</a:t>
            </a:r>
          </a:p>
          <a:p>
            <a:pPr marL="0" indent="0">
              <a:buNone/>
            </a:pPr>
            <a:r>
              <a:rPr lang="et-EE" sz="1600" dirty="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2624512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err="1" smtClean="0"/>
              <a:t>Some</a:t>
            </a:r>
            <a:r>
              <a:rPr lang="et-EE" dirty="0" smtClean="0"/>
              <a:t> </a:t>
            </a:r>
            <a:r>
              <a:rPr lang="et-EE" dirty="0" err="1" smtClean="0"/>
              <a:t>results</a:t>
            </a:r>
            <a:endParaRPr lang="et-EE" dirty="0"/>
          </a:p>
        </p:txBody>
      </p:sp>
      <p:sp>
        <p:nvSpPr>
          <p:cNvPr id="3" name="Content Placeholder 2"/>
          <p:cNvSpPr>
            <a:spLocks noGrp="1"/>
          </p:cNvSpPr>
          <p:nvPr>
            <p:ph idx="1"/>
          </p:nvPr>
        </p:nvSpPr>
        <p:spPr/>
        <p:txBody>
          <a:bodyPr>
            <a:normAutofit/>
          </a:bodyPr>
          <a:lstStyle/>
          <a:p>
            <a:pPr marL="0" indent="0">
              <a:buNone/>
            </a:pPr>
            <a:r>
              <a:rPr lang="en-US" sz="1600" dirty="0" err="1">
                <a:latin typeface="Consolas" panose="020B0609020204030204" pitchFamily="49" charset="0"/>
                <a:cs typeface="Consolas" panose="020B0609020204030204" pitchFamily="49" charset="0"/>
              </a:rPr>
              <a:t>VNLexicon</a:t>
            </a:r>
            <a:r>
              <a:rPr lang="en-US" sz="1600" dirty="0">
                <a:latin typeface="Consolas" panose="020B0609020204030204" pitchFamily="49" charset="0"/>
                <a:cs typeface="Consolas" panose="020B0609020204030204" pitchFamily="49" charset="0"/>
              </a:rPr>
              <a:t>&gt; p "I like that the cat is not sleeping" | ? </a:t>
            </a:r>
            <a:r>
              <a:rPr lang="en-US" sz="1600" dirty="0" err="1">
                <a:latin typeface="Consolas" panose="020B0609020204030204" pitchFamily="49" charset="0"/>
                <a:cs typeface="Consolas" panose="020B0609020204030204" pitchFamily="49" charset="0"/>
              </a:rPr>
              <a:t>grep</a:t>
            </a:r>
            <a:r>
              <a:rPr lang="en-US" sz="1600" dirty="0">
                <a:latin typeface="Consolas" panose="020B0609020204030204" pitchFamily="49" charset="0"/>
                <a:cs typeface="Consolas" panose="020B0609020204030204" pitchFamily="49" charset="0"/>
              </a:rPr>
              <a:t> -v "</a:t>
            </a:r>
            <a:r>
              <a:rPr lang="en-US" sz="1600" dirty="0" err="1">
                <a:latin typeface="Consolas" panose="020B0609020204030204" pitchFamily="49" charset="0"/>
                <a:cs typeface="Consolas" panose="020B0609020204030204" pitchFamily="49" charset="0"/>
              </a:rPr>
              <a:t>MkSymb</a:t>
            </a:r>
            <a:r>
              <a:rPr lang="en-US" sz="1600" dirty="0">
                <a:latin typeface="Consolas" panose="020B0609020204030204" pitchFamily="49" charset="0"/>
                <a:cs typeface="Consolas" panose="020B0609020204030204" pitchFamily="49" charset="0"/>
              </a:rPr>
              <a:t>" | </a:t>
            </a:r>
            <a:r>
              <a:rPr lang="en-US" sz="1600" dirty="0" err="1">
                <a:latin typeface="Consolas" panose="020B0609020204030204" pitchFamily="49" charset="0"/>
                <a:cs typeface="Consolas" panose="020B0609020204030204" pitchFamily="49" charset="0"/>
              </a:rPr>
              <a:t>grep</a:t>
            </a:r>
            <a:r>
              <a:rPr lang="en-US" sz="1600" dirty="0">
                <a:latin typeface="Consolas" panose="020B0609020204030204" pitchFamily="49" charset="0"/>
                <a:cs typeface="Consolas" panose="020B0609020204030204" pitchFamily="49" charset="0"/>
              </a:rPr>
              <a:t> </a:t>
            </a:r>
            <a:r>
              <a:rPr lang="en-US" sz="1600" dirty="0" err="1" smtClean="0">
                <a:latin typeface="Consolas" panose="020B0609020204030204" pitchFamily="49" charset="0"/>
                <a:cs typeface="Consolas" panose="020B0609020204030204" pitchFamily="49" charset="0"/>
              </a:rPr>
              <a:t>like_vnV</a:t>
            </a:r>
            <a:endParaRPr lang="et-EE" sz="1600" dirty="0" smtClean="0">
              <a:latin typeface="Consolas" panose="020B0609020204030204" pitchFamily="49" charset="0"/>
              <a:cs typeface="Consolas" panose="020B0609020204030204" pitchFamily="49" charset="0"/>
            </a:endParaRPr>
          </a:p>
          <a:p>
            <a:pPr>
              <a:buFont typeface="Wingdings"/>
              <a:buChar char="à"/>
            </a:pPr>
            <a:r>
              <a:rPr lang="et-EE" sz="1600" dirty="0" smtClean="0">
                <a:latin typeface="Consolas" panose="020B0609020204030204" pitchFamily="49" charset="0"/>
                <a:cs typeface="Consolas" panose="020B0609020204030204" pitchFamily="49" charset="0"/>
                <a:sym typeface="Wingdings" panose="05000000000000000000" pitchFamily="2" charset="2"/>
              </a:rPr>
              <a:t>96 </a:t>
            </a:r>
            <a:r>
              <a:rPr lang="et-EE" sz="1600" dirty="0" err="1" smtClean="0">
                <a:latin typeface="Consolas" panose="020B0609020204030204" pitchFamily="49" charset="0"/>
                <a:cs typeface="Consolas" panose="020B0609020204030204" pitchFamily="49" charset="0"/>
                <a:sym typeface="Wingdings" panose="05000000000000000000" pitchFamily="2" charset="2"/>
              </a:rPr>
              <a:t>trees</a:t>
            </a:r>
            <a:r>
              <a:rPr lang="et-EE" sz="1600" dirty="0" smtClean="0">
                <a:latin typeface="Consolas" panose="020B0609020204030204" pitchFamily="49" charset="0"/>
                <a:cs typeface="Consolas" panose="020B0609020204030204" pitchFamily="49" charset="0"/>
                <a:sym typeface="Wingdings" panose="05000000000000000000" pitchFamily="2" charset="2"/>
              </a:rPr>
              <a:t>, </a:t>
            </a:r>
            <a:r>
              <a:rPr lang="et-EE" sz="1600" dirty="0" err="1" smtClean="0">
                <a:latin typeface="Consolas" panose="020B0609020204030204" pitchFamily="49" charset="0"/>
                <a:cs typeface="Consolas" panose="020B0609020204030204" pitchFamily="49" charset="0"/>
                <a:sym typeface="Wingdings" panose="05000000000000000000" pitchFamily="2" charset="2"/>
              </a:rPr>
              <a:t>including</a:t>
            </a:r>
            <a:r>
              <a:rPr lang="et-EE" sz="1600" dirty="0" smtClean="0">
                <a:latin typeface="Consolas" panose="020B0609020204030204" pitchFamily="49" charset="0"/>
                <a:cs typeface="Consolas" panose="020B0609020204030204" pitchFamily="49" charset="0"/>
                <a:sym typeface="Wingdings" panose="05000000000000000000" pitchFamily="2" charset="2"/>
              </a:rPr>
              <a:t>:</a:t>
            </a:r>
          </a:p>
          <a:p>
            <a:pPr>
              <a:buFont typeface="Wingdings"/>
              <a:buChar char="à"/>
            </a:pPr>
            <a:endParaRPr lang="et-EE" sz="1600" dirty="0">
              <a:latin typeface="Consolas" panose="020B0609020204030204" pitchFamily="49" charset="0"/>
              <a:cs typeface="Consolas" panose="020B0609020204030204" pitchFamily="49" charset="0"/>
              <a:sym typeface="Wingdings" panose="05000000000000000000" pitchFamily="2" charset="2"/>
            </a:endParaRPr>
          </a:p>
          <a:p>
            <a:pPr marL="0" indent="0">
              <a:buNone/>
            </a:pPr>
            <a:r>
              <a:rPr lang="et-EE" sz="1600" dirty="0" err="1">
                <a:latin typeface="Consolas" panose="020B0609020204030204" pitchFamily="49" charset="0"/>
                <a:cs typeface="Consolas" panose="020B0609020204030204" pitchFamily="49" charset="0"/>
              </a:rPr>
              <a:t>useVNCL</a:t>
            </a:r>
            <a:r>
              <a:rPr lang="et-EE" sz="1600" dirty="0">
                <a:latin typeface="Consolas" panose="020B0609020204030204" pitchFamily="49" charset="0"/>
                <a:cs typeface="Consolas" panose="020B0609020204030204" pitchFamily="49" charset="0"/>
              </a:rPr>
              <a:t> (use2pAdmire (use2pLoveAsAdmire </a:t>
            </a:r>
            <a:r>
              <a:rPr lang="et-EE" sz="1600" dirty="0" err="1">
                <a:latin typeface="Consolas" panose="020B0609020204030204" pitchFamily="49" charset="0"/>
                <a:cs typeface="Consolas" panose="020B0609020204030204" pitchFamily="49" charset="0"/>
              </a:rPr>
              <a:t>like_vnV</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ExpRole</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UsePron</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i_Pron</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StimRoleS</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UseCl</a:t>
            </a:r>
            <a:r>
              <a:rPr lang="et-EE" sz="1600" dirty="0">
                <a:latin typeface="Consolas" panose="020B0609020204030204" pitchFamily="49" charset="0"/>
                <a:cs typeface="Consolas" panose="020B0609020204030204" pitchFamily="49" charset="0"/>
              </a:rPr>
              <a:t> (</a:t>
            </a:r>
            <a:r>
              <a:rPr lang="et-EE" sz="1600" dirty="0" err="1" smtClean="0">
                <a:latin typeface="Consolas" panose="020B0609020204030204" pitchFamily="49" charset="0"/>
                <a:cs typeface="Consolas" panose="020B0609020204030204" pitchFamily="49" charset="0"/>
              </a:rPr>
              <a:t>TTAnt</a:t>
            </a:r>
            <a:r>
              <a:rPr lang="et-EE" sz="1600" dirty="0" smtClean="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TPres</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ASimul</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PPos</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PredVP</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DetCN</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DetQuant</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DefArt</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NumSg</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UseN</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cat_N</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UseComp</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CompNP</a:t>
            </a:r>
            <a:r>
              <a:rPr lang="et-EE" sz="1600" dirty="0">
                <a:latin typeface="Consolas" panose="020B0609020204030204" pitchFamily="49" charset="0"/>
                <a:cs typeface="Consolas" panose="020B0609020204030204" pitchFamily="49" charset="0"/>
              </a:rPr>
              <a:t> (</a:t>
            </a:r>
            <a:r>
              <a:rPr lang="et-EE" sz="1600" dirty="0" err="1" smtClean="0">
                <a:latin typeface="Consolas" panose="020B0609020204030204" pitchFamily="49" charset="0"/>
                <a:cs typeface="Consolas" panose="020B0609020204030204" pitchFamily="49" charset="0"/>
              </a:rPr>
              <a:t>StimRoleAsNP</a:t>
            </a:r>
            <a:r>
              <a:rPr lang="et-EE" sz="1600" dirty="0" smtClean="0">
                <a:latin typeface="Consolas" panose="020B0609020204030204" pitchFamily="49" charset="0"/>
                <a:cs typeface="Consolas" panose="020B0609020204030204" pitchFamily="49" charset="0"/>
              </a:rPr>
              <a:t> </a:t>
            </a:r>
            <a:r>
              <a:rPr lang="et-EE" sz="1600" dirty="0">
                <a:latin typeface="Consolas" panose="020B0609020204030204" pitchFamily="49" charset="0"/>
                <a:cs typeface="Consolas" panose="020B0609020204030204" pitchFamily="49" charset="0"/>
              </a:rPr>
              <a:t>(</a:t>
            </a:r>
            <a:r>
              <a:rPr lang="et-EE" sz="1600" dirty="0" err="1">
                <a:latin typeface="Consolas" panose="020B0609020204030204" pitchFamily="49" charset="0"/>
                <a:cs typeface="Consolas" panose="020B0609020204030204" pitchFamily="49" charset="0"/>
              </a:rPr>
              <a:t>StimRole</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MassNP</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UseN</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sleeping_N</a:t>
            </a:r>
            <a:r>
              <a:rPr lang="et-EE" sz="1600" dirty="0" smtClean="0">
                <a:latin typeface="Consolas" panose="020B0609020204030204" pitchFamily="49" charset="0"/>
                <a:cs typeface="Consolas" panose="020B0609020204030204" pitchFamily="49" charset="0"/>
              </a:rPr>
              <a:t>))))))))))</a:t>
            </a:r>
          </a:p>
          <a:p>
            <a:pPr marL="0" indent="0">
              <a:buNone/>
            </a:pPr>
            <a:endParaRPr lang="et-EE" sz="1600" dirty="0" smtClean="0">
              <a:latin typeface="Consolas" panose="020B0609020204030204" pitchFamily="49" charset="0"/>
              <a:cs typeface="Consolas" panose="020B0609020204030204" pitchFamily="49" charset="0"/>
            </a:endParaRPr>
          </a:p>
          <a:p>
            <a:pPr marL="0" indent="0">
              <a:buNone/>
            </a:pPr>
            <a:r>
              <a:rPr lang="et-EE" sz="1600" dirty="0" err="1">
                <a:latin typeface="Consolas" panose="020B0609020204030204" pitchFamily="49" charset="0"/>
                <a:cs typeface="Consolas" panose="020B0609020204030204" pitchFamily="49" charset="0"/>
              </a:rPr>
              <a:t>VNLexicon</a:t>
            </a:r>
            <a:r>
              <a:rPr lang="et-EE" sz="1600" dirty="0">
                <a:latin typeface="Consolas" panose="020B0609020204030204" pitchFamily="49" charset="0"/>
                <a:cs typeface="Consolas" panose="020B0609020204030204" pitchFamily="49" charset="0"/>
              </a:rPr>
              <a:t>&gt; p "John </a:t>
            </a:r>
            <a:r>
              <a:rPr lang="et-EE" sz="1600" dirty="0" err="1">
                <a:latin typeface="Consolas" panose="020B0609020204030204" pitchFamily="49" charset="0"/>
                <a:cs typeface="Consolas" panose="020B0609020204030204" pitchFamily="49" charset="0"/>
              </a:rPr>
              <a:t>admires</a:t>
            </a:r>
            <a:r>
              <a:rPr lang="et-EE" sz="1600" dirty="0">
                <a:latin typeface="Consolas" panose="020B0609020204030204" pitchFamily="49" charset="0"/>
                <a:cs typeface="Consolas" panose="020B0609020204030204" pitchFamily="49" charset="0"/>
              </a:rPr>
              <a:t> Mary </a:t>
            </a:r>
            <a:r>
              <a:rPr lang="et-EE" sz="1600" dirty="0" err="1">
                <a:latin typeface="Consolas" panose="020B0609020204030204" pitchFamily="49" charset="0"/>
                <a:cs typeface="Consolas" panose="020B0609020204030204" pitchFamily="49" charset="0"/>
              </a:rPr>
              <a:t>for</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her</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vitality</a:t>
            </a:r>
            <a:r>
              <a:rPr lang="et-EE" sz="1600" dirty="0">
                <a:latin typeface="Consolas" panose="020B0609020204030204" pitchFamily="49" charset="0"/>
                <a:cs typeface="Consolas" panose="020B0609020204030204" pitchFamily="49" charset="0"/>
              </a:rPr>
              <a:t>" | ? </a:t>
            </a:r>
            <a:r>
              <a:rPr lang="et-EE" sz="1600" dirty="0" err="1">
                <a:latin typeface="Consolas" panose="020B0609020204030204" pitchFamily="49" charset="0"/>
                <a:cs typeface="Consolas" panose="020B0609020204030204" pitchFamily="49" charset="0"/>
              </a:rPr>
              <a:t>grep</a:t>
            </a:r>
            <a:r>
              <a:rPr lang="et-EE" sz="1600" dirty="0">
                <a:latin typeface="Consolas" panose="020B0609020204030204" pitchFamily="49" charset="0"/>
                <a:cs typeface="Consolas" panose="020B0609020204030204" pitchFamily="49" charset="0"/>
              </a:rPr>
              <a:t> -v "</a:t>
            </a:r>
            <a:r>
              <a:rPr lang="et-EE" sz="1600" dirty="0" err="1">
                <a:latin typeface="Consolas" panose="020B0609020204030204" pitchFamily="49" charset="0"/>
                <a:cs typeface="Consolas" panose="020B0609020204030204" pitchFamily="49" charset="0"/>
              </a:rPr>
              <a:t>MkSymb</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grep</a:t>
            </a:r>
            <a:r>
              <a:rPr lang="et-EE" sz="1600" dirty="0">
                <a:latin typeface="Consolas" panose="020B0609020204030204" pitchFamily="49" charset="0"/>
                <a:cs typeface="Consolas" panose="020B0609020204030204" pitchFamily="49" charset="0"/>
              </a:rPr>
              <a:t> </a:t>
            </a:r>
            <a:r>
              <a:rPr lang="et-EE" sz="1600" dirty="0" err="1" smtClean="0">
                <a:latin typeface="Consolas" panose="020B0609020204030204" pitchFamily="49" charset="0"/>
                <a:cs typeface="Consolas" panose="020B0609020204030204" pitchFamily="49" charset="0"/>
              </a:rPr>
              <a:t>admire_vnV</a:t>
            </a:r>
            <a:endParaRPr lang="et-EE" sz="1600" dirty="0" smtClean="0">
              <a:latin typeface="Consolas" panose="020B0609020204030204" pitchFamily="49" charset="0"/>
              <a:cs typeface="Consolas" panose="020B0609020204030204" pitchFamily="49" charset="0"/>
            </a:endParaRPr>
          </a:p>
          <a:p>
            <a:pPr marL="0" indent="0">
              <a:buNone/>
            </a:pPr>
            <a:r>
              <a:rPr lang="et-EE" sz="1600" dirty="0" smtClean="0">
                <a:latin typeface="Consolas" panose="020B0609020204030204" pitchFamily="49" charset="0"/>
                <a:cs typeface="Consolas" panose="020B0609020204030204" pitchFamily="49" charset="0"/>
                <a:sym typeface="Wingdings" panose="05000000000000000000" pitchFamily="2" charset="2"/>
              </a:rPr>
              <a:t> 25 </a:t>
            </a:r>
            <a:r>
              <a:rPr lang="et-EE" sz="1600" dirty="0" err="1" smtClean="0">
                <a:latin typeface="Consolas" panose="020B0609020204030204" pitchFamily="49" charset="0"/>
                <a:cs typeface="Consolas" panose="020B0609020204030204" pitchFamily="49" charset="0"/>
                <a:sym typeface="Wingdings" panose="05000000000000000000" pitchFamily="2" charset="2"/>
              </a:rPr>
              <a:t>trees</a:t>
            </a:r>
            <a:r>
              <a:rPr lang="et-EE" sz="1600" dirty="0" smtClean="0">
                <a:latin typeface="Consolas" panose="020B0609020204030204" pitchFamily="49" charset="0"/>
                <a:cs typeface="Consolas" panose="020B0609020204030204" pitchFamily="49" charset="0"/>
                <a:sym typeface="Wingdings" panose="05000000000000000000" pitchFamily="2" charset="2"/>
              </a:rPr>
              <a:t>, </a:t>
            </a:r>
            <a:r>
              <a:rPr lang="et-EE" sz="1600" dirty="0" err="1" smtClean="0">
                <a:latin typeface="Consolas" panose="020B0609020204030204" pitchFamily="49" charset="0"/>
                <a:cs typeface="Consolas" panose="020B0609020204030204" pitchFamily="49" charset="0"/>
                <a:sym typeface="Wingdings" panose="05000000000000000000" pitchFamily="2" charset="2"/>
              </a:rPr>
              <a:t>including</a:t>
            </a:r>
            <a:r>
              <a:rPr lang="et-EE" sz="1600" dirty="0" smtClean="0">
                <a:latin typeface="Consolas" panose="020B0609020204030204" pitchFamily="49" charset="0"/>
                <a:cs typeface="Consolas" panose="020B0609020204030204" pitchFamily="49" charset="0"/>
                <a:sym typeface="Wingdings" panose="05000000000000000000" pitchFamily="2" charset="2"/>
              </a:rPr>
              <a:t>:</a:t>
            </a:r>
            <a:endParaRPr lang="et-EE" sz="1600" dirty="0">
              <a:latin typeface="Consolas" panose="020B0609020204030204" pitchFamily="49" charset="0"/>
              <a:cs typeface="Consolas" panose="020B0609020204030204" pitchFamily="49" charset="0"/>
            </a:endParaRPr>
          </a:p>
          <a:p>
            <a:pPr marL="0" indent="0">
              <a:buNone/>
            </a:pPr>
            <a:endParaRPr lang="et-EE" sz="1600" dirty="0">
              <a:latin typeface="Consolas" panose="020B0609020204030204" pitchFamily="49" charset="0"/>
              <a:cs typeface="Consolas" panose="020B0609020204030204" pitchFamily="49" charset="0"/>
            </a:endParaRPr>
          </a:p>
          <a:p>
            <a:pPr marL="0" indent="0">
              <a:buNone/>
            </a:pPr>
            <a:r>
              <a:rPr lang="et-EE" sz="1600" dirty="0" err="1">
                <a:latin typeface="Consolas" panose="020B0609020204030204" pitchFamily="49" charset="0"/>
                <a:cs typeface="Consolas" panose="020B0609020204030204" pitchFamily="49" charset="0"/>
              </a:rPr>
              <a:t>UseCl</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TTAnt</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TPres</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ASimul</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PPos</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useVNCL</a:t>
            </a:r>
            <a:r>
              <a:rPr lang="et-EE" sz="1600" dirty="0">
                <a:latin typeface="Consolas" panose="020B0609020204030204" pitchFamily="49" charset="0"/>
                <a:cs typeface="Consolas" panose="020B0609020204030204" pitchFamily="49" charset="0"/>
              </a:rPr>
              <a:t> (use3pAdmire </a:t>
            </a:r>
            <a:r>
              <a:rPr lang="et-EE" sz="1600" dirty="0" err="1">
                <a:latin typeface="Consolas" panose="020B0609020204030204" pitchFamily="49" charset="0"/>
                <a:cs typeface="Consolas" panose="020B0609020204030204" pitchFamily="49" charset="0"/>
              </a:rPr>
              <a:t>admire_vnV</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ExpRole</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UsePN</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john_PN</a:t>
            </a:r>
            <a:r>
              <a:rPr lang="et-EE" sz="1600" dirty="0">
                <a:latin typeface="Consolas" panose="020B0609020204030204" pitchFamily="49" charset="0"/>
                <a:cs typeface="Consolas" panose="020B0609020204030204" pitchFamily="49" charset="0"/>
              </a:rPr>
              <a:t>)) (</a:t>
            </a:r>
            <a:r>
              <a:rPr lang="et-EE" sz="1600" dirty="0" err="1" smtClean="0">
                <a:latin typeface="Consolas" panose="020B0609020204030204" pitchFamily="49" charset="0"/>
                <a:cs typeface="Consolas" panose="020B0609020204030204" pitchFamily="49" charset="0"/>
              </a:rPr>
              <a:t>StimRole</a:t>
            </a:r>
            <a:r>
              <a:rPr lang="et-EE" sz="1600" dirty="0" smtClean="0">
                <a:latin typeface="Consolas" panose="020B0609020204030204" pitchFamily="49" charset="0"/>
                <a:cs typeface="Consolas" panose="020B0609020204030204" pitchFamily="49" charset="0"/>
              </a:rPr>
              <a:t> </a:t>
            </a:r>
            <a:r>
              <a:rPr lang="et-EE" sz="1600" dirty="0">
                <a:latin typeface="Consolas" panose="020B0609020204030204" pitchFamily="49" charset="0"/>
                <a:cs typeface="Consolas" panose="020B0609020204030204" pitchFamily="49" charset="0"/>
              </a:rPr>
              <a:t>(</a:t>
            </a:r>
            <a:r>
              <a:rPr lang="et-EE" sz="1600" dirty="0" err="1">
                <a:latin typeface="Consolas" panose="020B0609020204030204" pitchFamily="49" charset="0"/>
                <a:cs typeface="Consolas" panose="020B0609020204030204" pitchFamily="49" charset="0"/>
              </a:rPr>
              <a:t>UsePN</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mary_PN</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AttrRole</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MassNP</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PossNP</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UseN</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vitality_N</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UsePron</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she_Pron</a:t>
            </a:r>
            <a:r>
              <a:rPr lang="et-EE" sz="1600" dirty="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2717202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err="1" smtClean="0"/>
              <a:t>Conclusion</a:t>
            </a:r>
            <a:endParaRPr lang="et-EE" dirty="0"/>
          </a:p>
        </p:txBody>
      </p:sp>
      <p:sp>
        <p:nvSpPr>
          <p:cNvPr id="3" name="Content Placeholder 2"/>
          <p:cNvSpPr>
            <a:spLocks noGrp="1"/>
          </p:cNvSpPr>
          <p:nvPr>
            <p:ph idx="1"/>
          </p:nvPr>
        </p:nvSpPr>
        <p:spPr/>
        <p:txBody>
          <a:bodyPr/>
          <a:lstStyle/>
          <a:p>
            <a:r>
              <a:rPr lang="et-EE" dirty="0" err="1" smtClean="0"/>
              <a:t>Some</a:t>
            </a:r>
            <a:r>
              <a:rPr lang="et-EE" dirty="0" smtClean="0"/>
              <a:t>, </a:t>
            </a:r>
            <a:r>
              <a:rPr lang="et-EE" dirty="0" err="1" smtClean="0"/>
              <a:t>but</a:t>
            </a:r>
            <a:r>
              <a:rPr lang="et-EE" dirty="0" smtClean="0"/>
              <a:t> </a:t>
            </a:r>
            <a:r>
              <a:rPr lang="et-EE" dirty="0" err="1" smtClean="0"/>
              <a:t>not</a:t>
            </a:r>
            <a:r>
              <a:rPr lang="et-EE" dirty="0" smtClean="0"/>
              <a:t> all </a:t>
            </a:r>
            <a:r>
              <a:rPr lang="et-EE" dirty="0" err="1" smtClean="0"/>
              <a:t>information</a:t>
            </a:r>
            <a:r>
              <a:rPr lang="et-EE" dirty="0" smtClean="0"/>
              <a:t> </a:t>
            </a:r>
            <a:r>
              <a:rPr lang="et-EE" dirty="0" err="1" smtClean="0"/>
              <a:t>from</a:t>
            </a:r>
            <a:r>
              <a:rPr lang="et-EE" dirty="0" smtClean="0"/>
              <a:t> Verbnet </a:t>
            </a:r>
            <a:r>
              <a:rPr lang="et-EE" dirty="0" err="1" smtClean="0"/>
              <a:t>is</a:t>
            </a:r>
            <a:r>
              <a:rPr lang="et-EE" dirty="0" smtClean="0"/>
              <a:t> </a:t>
            </a:r>
            <a:r>
              <a:rPr lang="et-EE" dirty="0" err="1" smtClean="0"/>
              <a:t>possible</a:t>
            </a:r>
            <a:r>
              <a:rPr lang="et-EE" dirty="0" smtClean="0"/>
              <a:t> </a:t>
            </a:r>
            <a:r>
              <a:rPr lang="et-EE" dirty="0" err="1" smtClean="0"/>
              <a:t>to</a:t>
            </a:r>
            <a:r>
              <a:rPr lang="et-EE" dirty="0" smtClean="0"/>
              <a:t> </a:t>
            </a:r>
            <a:r>
              <a:rPr lang="et-EE" dirty="0" err="1" smtClean="0"/>
              <a:t>use</a:t>
            </a:r>
            <a:r>
              <a:rPr lang="et-EE" dirty="0" smtClean="0"/>
              <a:t> </a:t>
            </a:r>
            <a:r>
              <a:rPr lang="et-EE" dirty="0" err="1" smtClean="0"/>
              <a:t>in</a:t>
            </a:r>
            <a:r>
              <a:rPr lang="et-EE" dirty="0" smtClean="0"/>
              <a:t> GF </a:t>
            </a:r>
            <a:r>
              <a:rPr lang="et-EE" dirty="0" err="1" smtClean="0"/>
              <a:t>grammar</a:t>
            </a:r>
            <a:endParaRPr lang="et-EE" dirty="0" smtClean="0"/>
          </a:p>
          <a:p>
            <a:pPr lvl="1"/>
            <a:r>
              <a:rPr lang="et-EE" dirty="0" err="1" smtClean="0"/>
              <a:t>Using</a:t>
            </a:r>
            <a:r>
              <a:rPr lang="et-EE" dirty="0" smtClean="0"/>
              <a:t> </a:t>
            </a:r>
            <a:r>
              <a:rPr lang="et-EE" dirty="0" err="1" smtClean="0"/>
              <a:t>the</a:t>
            </a:r>
            <a:r>
              <a:rPr lang="et-EE" dirty="0" smtClean="0"/>
              <a:t> </a:t>
            </a:r>
            <a:r>
              <a:rPr lang="et-EE" dirty="0" err="1" smtClean="0"/>
              <a:t>semantic</a:t>
            </a:r>
            <a:r>
              <a:rPr lang="et-EE" dirty="0" smtClean="0"/>
              <a:t> </a:t>
            </a:r>
            <a:r>
              <a:rPr lang="et-EE" dirty="0" err="1" smtClean="0"/>
              <a:t>restrictions</a:t>
            </a:r>
            <a:r>
              <a:rPr lang="et-EE" dirty="0" smtClean="0"/>
              <a:t> </a:t>
            </a:r>
            <a:r>
              <a:rPr lang="et-EE" dirty="0" err="1" smtClean="0"/>
              <a:t>will</a:t>
            </a:r>
            <a:r>
              <a:rPr lang="et-EE" dirty="0" smtClean="0"/>
              <a:t> </a:t>
            </a:r>
            <a:r>
              <a:rPr lang="et-EE" dirty="0" err="1" smtClean="0"/>
              <a:t>wait</a:t>
            </a:r>
            <a:r>
              <a:rPr lang="et-EE" dirty="0" smtClean="0"/>
              <a:t> </a:t>
            </a:r>
            <a:r>
              <a:rPr lang="et-EE" dirty="0" err="1" smtClean="0"/>
              <a:t>for</a:t>
            </a:r>
            <a:r>
              <a:rPr lang="et-EE" dirty="0" smtClean="0"/>
              <a:t> </a:t>
            </a:r>
            <a:r>
              <a:rPr lang="et-EE" dirty="0" err="1" smtClean="0"/>
              <a:t>subtyping</a:t>
            </a:r>
            <a:r>
              <a:rPr lang="et-EE" dirty="0" smtClean="0"/>
              <a:t> </a:t>
            </a:r>
            <a:r>
              <a:rPr lang="et-EE" dirty="0" err="1" smtClean="0"/>
              <a:t>support</a:t>
            </a:r>
            <a:endParaRPr lang="et-EE" dirty="0" smtClean="0"/>
          </a:p>
          <a:p>
            <a:pPr lvl="1"/>
            <a:r>
              <a:rPr lang="et-EE" dirty="0" err="1" smtClean="0"/>
              <a:t>Using</a:t>
            </a:r>
            <a:r>
              <a:rPr lang="et-EE" dirty="0" smtClean="0"/>
              <a:t> </a:t>
            </a:r>
            <a:r>
              <a:rPr lang="et-EE" dirty="0" err="1" smtClean="0"/>
              <a:t>the</a:t>
            </a:r>
            <a:r>
              <a:rPr lang="et-EE" dirty="0" smtClean="0"/>
              <a:t> </a:t>
            </a:r>
            <a:r>
              <a:rPr lang="et-EE" dirty="0" err="1" smtClean="0"/>
              <a:t>syntactic</a:t>
            </a:r>
            <a:r>
              <a:rPr lang="et-EE" dirty="0" smtClean="0"/>
              <a:t> </a:t>
            </a:r>
            <a:r>
              <a:rPr lang="et-EE" dirty="0" err="1" smtClean="0"/>
              <a:t>restrictions</a:t>
            </a:r>
            <a:r>
              <a:rPr lang="et-EE" dirty="0" smtClean="0"/>
              <a:t> </a:t>
            </a:r>
            <a:r>
              <a:rPr lang="et-EE" dirty="0" err="1" smtClean="0"/>
              <a:t>require</a:t>
            </a:r>
            <a:r>
              <a:rPr lang="et-EE" dirty="0" smtClean="0"/>
              <a:t> a </a:t>
            </a:r>
            <a:r>
              <a:rPr lang="et-EE" dirty="0" err="1" smtClean="0"/>
              <a:t>work</a:t>
            </a:r>
            <a:r>
              <a:rPr lang="et-EE" dirty="0" smtClean="0"/>
              <a:t> </a:t>
            </a:r>
            <a:r>
              <a:rPr lang="et-EE" dirty="0" err="1" smtClean="0"/>
              <a:t>with</a:t>
            </a:r>
            <a:r>
              <a:rPr lang="et-EE" dirty="0" smtClean="0"/>
              <a:t> </a:t>
            </a:r>
            <a:r>
              <a:rPr lang="et-EE" dirty="0" err="1" smtClean="0"/>
              <a:t>the</a:t>
            </a:r>
            <a:r>
              <a:rPr lang="et-EE" dirty="0" smtClean="0"/>
              <a:t> </a:t>
            </a:r>
            <a:r>
              <a:rPr lang="et-EE" dirty="0" err="1" smtClean="0"/>
              <a:t>resource</a:t>
            </a:r>
            <a:r>
              <a:rPr lang="et-EE" dirty="0" smtClean="0"/>
              <a:t> </a:t>
            </a:r>
            <a:r>
              <a:rPr lang="et-EE" dirty="0" err="1" smtClean="0"/>
              <a:t>grammar</a:t>
            </a:r>
            <a:endParaRPr lang="et-EE" dirty="0" smtClean="0"/>
          </a:p>
          <a:p>
            <a:r>
              <a:rPr lang="et-EE" dirty="0" smtClean="0"/>
              <a:t>TODO: </a:t>
            </a:r>
            <a:r>
              <a:rPr lang="et-EE" dirty="0" err="1" smtClean="0"/>
              <a:t>Make</a:t>
            </a:r>
            <a:r>
              <a:rPr lang="et-EE" dirty="0" smtClean="0"/>
              <a:t> </a:t>
            </a:r>
            <a:r>
              <a:rPr lang="et-EE" dirty="0" err="1" smtClean="0"/>
              <a:t>the</a:t>
            </a:r>
            <a:r>
              <a:rPr lang="et-EE" dirty="0" smtClean="0"/>
              <a:t> GF </a:t>
            </a:r>
            <a:r>
              <a:rPr lang="et-EE" dirty="0" err="1" smtClean="0"/>
              <a:t>concrete</a:t>
            </a:r>
            <a:r>
              <a:rPr lang="et-EE" dirty="0" smtClean="0"/>
              <a:t> </a:t>
            </a:r>
            <a:r>
              <a:rPr lang="et-EE" dirty="0" err="1" smtClean="0"/>
              <a:t>grammar</a:t>
            </a:r>
            <a:r>
              <a:rPr lang="et-EE" dirty="0" smtClean="0"/>
              <a:t> </a:t>
            </a:r>
            <a:r>
              <a:rPr lang="et-EE" dirty="0" err="1" smtClean="0"/>
              <a:t>for</a:t>
            </a:r>
            <a:r>
              <a:rPr lang="et-EE" dirty="0" smtClean="0"/>
              <a:t> UNL </a:t>
            </a:r>
            <a:r>
              <a:rPr lang="et-EE" dirty="0" err="1" smtClean="0"/>
              <a:t>in</a:t>
            </a:r>
            <a:r>
              <a:rPr lang="et-EE" dirty="0" smtClean="0"/>
              <a:t> order </a:t>
            </a:r>
            <a:r>
              <a:rPr lang="et-EE" dirty="0" err="1" smtClean="0"/>
              <a:t>to</a:t>
            </a:r>
            <a:r>
              <a:rPr lang="et-EE" dirty="0" smtClean="0"/>
              <a:t> </a:t>
            </a:r>
            <a:r>
              <a:rPr lang="et-EE" dirty="0" err="1" smtClean="0"/>
              <a:t>translate</a:t>
            </a:r>
            <a:r>
              <a:rPr lang="et-EE" dirty="0" smtClean="0"/>
              <a:t> </a:t>
            </a:r>
            <a:r>
              <a:rPr lang="et-EE" dirty="0" err="1" smtClean="0"/>
              <a:t>from</a:t>
            </a:r>
            <a:r>
              <a:rPr lang="et-EE" dirty="0" smtClean="0"/>
              <a:t> NL (</a:t>
            </a:r>
            <a:r>
              <a:rPr lang="et-EE" dirty="0" err="1" smtClean="0"/>
              <a:t>eng</a:t>
            </a:r>
            <a:r>
              <a:rPr lang="et-EE" dirty="0" smtClean="0"/>
              <a:t>) </a:t>
            </a:r>
            <a:r>
              <a:rPr lang="et-EE" dirty="0" err="1" smtClean="0"/>
              <a:t>into</a:t>
            </a:r>
            <a:r>
              <a:rPr lang="et-EE" smtClean="0"/>
              <a:t> UNL</a:t>
            </a:r>
            <a:endParaRPr lang="et-EE" dirty="0"/>
          </a:p>
        </p:txBody>
      </p:sp>
    </p:spTree>
    <p:extLst>
      <p:ext uri="{BB962C8B-B14F-4D97-AF65-F5344CB8AC3E}">
        <p14:creationId xmlns:p14="http://schemas.microsoft.com/office/powerpoint/2010/main" val="2154413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err="1" smtClean="0"/>
              <a:t>VerbNet</a:t>
            </a:r>
            <a:endParaRPr lang="et-EE"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err="1" smtClean="0"/>
              <a:t>VerbNet</a:t>
            </a:r>
            <a:r>
              <a:rPr lang="en-US" dirty="0" smtClean="0"/>
              <a:t> </a:t>
            </a:r>
            <a:r>
              <a:rPr lang="en-US" dirty="0"/>
              <a:t>3.2 covers 6340 English verbs in 273 classes and 214 subclasses. </a:t>
            </a:r>
            <a:endParaRPr lang="et-EE" dirty="0" smtClean="0"/>
          </a:p>
          <a:p>
            <a:pPr marL="0" indent="0">
              <a:buNone/>
            </a:pPr>
            <a:endParaRPr lang="et-EE" dirty="0" smtClean="0"/>
          </a:p>
          <a:p>
            <a:pPr marL="0" indent="0">
              <a:buNone/>
            </a:pPr>
            <a:r>
              <a:rPr lang="en-US" i="1" dirty="0" smtClean="0"/>
              <a:t>Each </a:t>
            </a:r>
            <a:r>
              <a:rPr lang="en-US" i="1" dirty="0"/>
              <a:t>VN class contains a set of syntactic descriptions, or syntactic frames, depicting the possible surface realizations of the argument structure for constructions such as transitive, intransitive, prepositional phrases, resultatives, and a large set of diathesis alternations. Semantic restrictions (such as animate, human, organization) are used to constrain the types of thematic roles allowed by the arguments, and further restrictions may be imposed to indicate the syntactic nature of the constituent likely to be associated with the thematic role. Syntactic frames may also be constrained in terms of which prepositions are allowed</a:t>
            </a:r>
            <a:r>
              <a:rPr lang="en-US" i="1" dirty="0" smtClean="0"/>
              <a:t>.</a:t>
            </a:r>
            <a:endParaRPr lang="et-EE" i="1" dirty="0" smtClean="0"/>
          </a:p>
          <a:p>
            <a:pPr marL="0" indent="0">
              <a:buNone/>
            </a:pPr>
            <a:endParaRPr lang="et-EE" i="1" dirty="0" smtClean="0"/>
          </a:p>
          <a:p>
            <a:pPr marL="0" indent="0">
              <a:buNone/>
            </a:pPr>
            <a:r>
              <a:rPr lang="et-EE" dirty="0">
                <a:solidFill>
                  <a:schemeClr val="accent5"/>
                </a:solidFill>
              </a:rPr>
              <a:t>http://verbs.colorado.edu/~mpalmer/projects/verbnet.html</a:t>
            </a:r>
          </a:p>
        </p:txBody>
      </p:sp>
    </p:spTree>
    <p:extLst>
      <p:ext uri="{BB962C8B-B14F-4D97-AF65-F5344CB8AC3E}">
        <p14:creationId xmlns:p14="http://schemas.microsoft.com/office/powerpoint/2010/main" val="404356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VN </a:t>
            </a:r>
            <a:r>
              <a:rPr lang="et-EE" dirty="0" err="1" smtClean="0"/>
              <a:t>class</a:t>
            </a:r>
            <a:r>
              <a:rPr lang="et-EE" dirty="0" smtClean="0"/>
              <a:t> </a:t>
            </a:r>
            <a:r>
              <a:rPr lang="et-EE" dirty="0" err="1" smtClean="0"/>
              <a:t>example</a:t>
            </a:r>
            <a:endParaRPr lang="et-EE" dirty="0"/>
          </a:p>
        </p:txBody>
      </p:sp>
      <p:sp>
        <p:nvSpPr>
          <p:cNvPr id="3" name="Content Placeholder 2"/>
          <p:cNvSpPr>
            <a:spLocks noGrp="1"/>
          </p:cNvSpPr>
          <p:nvPr>
            <p:ph idx="1"/>
          </p:nvPr>
        </p:nvSpPr>
        <p:spPr>
          <a:xfrm>
            <a:off x="457200" y="1340768"/>
            <a:ext cx="8229600" cy="4968552"/>
          </a:xfrm>
        </p:spPr>
        <p:txBody>
          <a:bodyPr>
            <a:normAutofit fontScale="47500" lnSpcReduction="20000"/>
          </a:bodyPr>
          <a:lstStyle/>
          <a:p>
            <a:pPr marL="0" indent="0">
              <a:buNone/>
            </a:pPr>
            <a:r>
              <a:rPr lang="et-EE" sz="3400" b="1" dirty="0"/>
              <a:t>VN </a:t>
            </a:r>
            <a:r>
              <a:rPr lang="et-EE" sz="3400" b="1" dirty="0" err="1"/>
              <a:t>Class</a:t>
            </a:r>
            <a:r>
              <a:rPr lang="et-EE" sz="3400" b="1" dirty="0"/>
              <a:t>: admire_31_2 </a:t>
            </a:r>
            <a:endParaRPr lang="et-EE" sz="3400" dirty="0"/>
          </a:p>
          <a:p>
            <a:pPr marL="0" indent="0">
              <a:buNone/>
            </a:pPr>
            <a:r>
              <a:rPr lang="et-EE" sz="3400" b="1" dirty="0" err="1"/>
              <a:t>Members</a:t>
            </a:r>
            <a:r>
              <a:rPr lang="et-EE" sz="3400" b="1" dirty="0"/>
              <a:t>: </a:t>
            </a:r>
            <a:endParaRPr lang="et-EE" sz="3400" dirty="0"/>
          </a:p>
          <a:p>
            <a:pPr marL="400050" lvl="1" indent="0">
              <a:buNone/>
            </a:pPr>
            <a:r>
              <a:rPr lang="et-EE" sz="3400" dirty="0" err="1" smtClean="0"/>
              <a:t>abhor</a:t>
            </a:r>
            <a:r>
              <a:rPr lang="et-EE" sz="3400" dirty="0"/>
              <a:t>, </a:t>
            </a:r>
            <a:r>
              <a:rPr lang="et-EE" sz="3400" dirty="0" err="1"/>
              <a:t>admire</a:t>
            </a:r>
            <a:r>
              <a:rPr lang="et-EE" sz="3400" dirty="0"/>
              <a:t>, </a:t>
            </a:r>
            <a:r>
              <a:rPr lang="et-EE" sz="3400" dirty="0" err="1"/>
              <a:t>adore</a:t>
            </a:r>
            <a:r>
              <a:rPr lang="et-EE" sz="3400" dirty="0"/>
              <a:t>, </a:t>
            </a:r>
            <a:r>
              <a:rPr lang="et-EE" sz="3400" dirty="0" err="1"/>
              <a:t>affirm</a:t>
            </a:r>
            <a:r>
              <a:rPr lang="et-EE" sz="3400" dirty="0"/>
              <a:t>, </a:t>
            </a:r>
            <a:r>
              <a:rPr lang="et-EE" sz="3400" dirty="0" err="1"/>
              <a:t>applaud</a:t>
            </a:r>
            <a:r>
              <a:rPr lang="et-EE" sz="3400" dirty="0"/>
              <a:t>, </a:t>
            </a:r>
            <a:r>
              <a:rPr lang="et-EE" sz="3400" dirty="0" err="1"/>
              <a:t>appreciate</a:t>
            </a:r>
            <a:r>
              <a:rPr lang="et-EE" sz="3400" dirty="0"/>
              <a:t>, </a:t>
            </a:r>
            <a:r>
              <a:rPr lang="et-EE" sz="3400" dirty="0" err="1"/>
              <a:t>bear</a:t>
            </a:r>
            <a:r>
              <a:rPr lang="et-EE" sz="3400" dirty="0"/>
              <a:t>, </a:t>
            </a:r>
            <a:r>
              <a:rPr lang="et-EE" sz="3400" dirty="0" err="1"/>
              <a:t>believe</a:t>
            </a:r>
            <a:r>
              <a:rPr lang="et-EE" sz="3400" dirty="0"/>
              <a:t>, </a:t>
            </a:r>
            <a:r>
              <a:rPr lang="et-EE" sz="3400" dirty="0" err="1"/>
              <a:t>bewail</a:t>
            </a:r>
            <a:r>
              <a:rPr lang="et-EE" sz="3400" dirty="0"/>
              <a:t>, </a:t>
            </a:r>
            <a:r>
              <a:rPr lang="et-EE" sz="3400" dirty="0" err="1"/>
              <a:t>cherish</a:t>
            </a:r>
            <a:r>
              <a:rPr lang="et-EE" sz="3400" dirty="0"/>
              <a:t>, </a:t>
            </a:r>
            <a:r>
              <a:rPr lang="et-EE" sz="3400" dirty="0" err="1"/>
              <a:t>deify</a:t>
            </a:r>
            <a:r>
              <a:rPr lang="et-EE" sz="3400" dirty="0"/>
              <a:t>, </a:t>
            </a:r>
            <a:r>
              <a:rPr lang="et-EE" sz="3400" dirty="0" err="1"/>
              <a:t>deplore</a:t>
            </a:r>
            <a:r>
              <a:rPr lang="et-EE" sz="3400" dirty="0"/>
              <a:t>, </a:t>
            </a:r>
            <a:r>
              <a:rPr lang="et-EE" sz="3400" dirty="0" err="1"/>
              <a:t>detest</a:t>
            </a:r>
            <a:r>
              <a:rPr lang="et-EE" sz="3400" dirty="0"/>
              <a:t>, </a:t>
            </a:r>
            <a:r>
              <a:rPr lang="et-EE" sz="3400" dirty="0" err="1"/>
              <a:t>disbelieve</a:t>
            </a:r>
            <a:r>
              <a:rPr lang="et-EE" sz="3400" dirty="0"/>
              <a:t>, </a:t>
            </a:r>
            <a:r>
              <a:rPr lang="et-EE" sz="3400" dirty="0" err="1"/>
              <a:t>distrust</a:t>
            </a:r>
            <a:r>
              <a:rPr lang="et-EE" sz="3400" dirty="0"/>
              <a:t>, </a:t>
            </a:r>
            <a:r>
              <a:rPr lang="et-EE" sz="3400" dirty="0" err="1"/>
              <a:t>dread</a:t>
            </a:r>
            <a:r>
              <a:rPr lang="et-EE" sz="3400" dirty="0"/>
              <a:t>, </a:t>
            </a:r>
            <a:r>
              <a:rPr lang="et-EE" sz="3400" dirty="0" err="1"/>
              <a:t>envy</a:t>
            </a:r>
            <a:r>
              <a:rPr lang="et-EE" sz="3400" dirty="0"/>
              <a:t>, </a:t>
            </a:r>
            <a:r>
              <a:rPr lang="et-EE" sz="3400" dirty="0" err="1"/>
              <a:t>esteem</a:t>
            </a:r>
            <a:r>
              <a:rPr lang="et-EE" sz="3400" dirty="0"/>
              <a:t>, </a:t>
            </a:r>
            <a:r>
              <a:rPr lang="et-EE" sz="3400" dirty="0" err="1"/>
              <a:t>exalt</a:t>
            </a:r>
            <a:r>
              <a:rPr lang="et-EE" sz="3400" dirty="0"/>
              <a:t>, </a:t>
            </a:r>
            <a:r>
              <a:rPr lang="et-EE" sz="3400" dirty="0" err="1"/>
              <a:t>execrate</a:t>
            </a:r>
            <a:r>
              <a:rPr lang="et-EE" sz="3400" dirty="0"/>
              <a:t>, </a:t>
            </a:r>
            <a:r>
              <a:rPr lang="et-EE" sz="3400" dirty="0" err="1"/>
              <a:t>fancy</a:t>
            </a:r>
            <a:r>
              <a:rPr lang="et-EE" sz="3400" dirty="0"/>
              <a:t>, </a:t>
            </a:r>
            <a:r>
              <a:rPr lang="et-EE" sz="3400" dirty="0" err="1"/>
              <a:t>favor</a:t>
            </a:r>
            <a:r>
              <a:rPr lang="et-EE" sz="3400" dirty="0"/>
              <a:t>, </a:t>
            </a:r>
            <a:r>
              <a:rPr lang="et-EE" sz="3400" dirty="0" err="1"/>
              <a:t>grudge</a:t>
            </a:r>
            <a:r>
              <a:rPr lang="et-EE" sz="3400" dirty="0"/>
              <a:t>, </a:t>
            </a:r>
            <a:r>
              <a:rPr lang="et-EE" sz="3400" dirty="0" err="1"/>
              <a:t>idolize</a:t>
            </a:r>
            <a:r>
              <a:rPr lang="et-EE" sz="3400" dirty="0"/>
              <a:t>, lament, </a:t>
            </a:r>
            <a:r>
              <a:rPr lang="et-EE" sz="3400" dirty="0" err="1"/>
              <a:t>loathe</a:t>
            </a:r>
            <a:r>
              <a:rPr lang="et-EE" sz="3400" dirty="0"/>
              <a:t>, miss, </a:t>
            </a:r>
            <a:r>
              <a:rPr lang="et-EE" sz="3400" dirty="0" err="1"/>
              <a:t>mistrust</a:t>
            </a:r>
            <a:r>
              <a:rPr lang="et-EE" sz="3400" dirty="0"/>
              <a:t>, </a:t>
            </a:r>
            <a:r>
              <a:rPr lang="et-EE" sz="3400" dirty="0" err="1"/>
              <a:t>mourn</a:t>
            </a:r>
            <a:r>
              <a:rPr lang="et-EE" sz="3400" dirty="0"/>
              <a:t>, </a:t>
            </a:r>
            <a:r>
              <a:rPr lang="et-EE" sz="3400" dirty="0" err="1"/>
              <a:t>pity</a:t>
            </a:r>
            <a:r>
              <a:rPr lang="et-EE" sz="3400" dirty="0"/>
              <a:t>, </a:t>
            </a:r>
            <a:r>
              <a:rPr lang="et-EE" sz="3400" dirty="0" err="1"/>
              <a:t>prefer</a:t>
            </a:r>
            <a:r>
              <a:rPr lang="et-EE" sz="3400" dirty="0"/>
              <a:t>, </a:t>
            </a:r>
            <a:r>
              <a:rPr lang="et-EE" sz="3400" dirty="0" err="1"/>
              <a:t>prize</a:t>
            </a:r>
            <a:r>
              <a:rPr lang="et-EE" sz="3400" dirty="0"/>
              <a:t>, </a:t>
            </a:r>
            <a:r>
              <a:rPr lang="et-EE" sz="3400" dirty="0" err="1"/>
              <a:t>reaffirm</a:t>
            </a:r>
            <a:r>
              <a:rPr lang="et-EE" sz="3400" dirty="0"/>
              <a:t>, </a:t>
            </a:r>
            <a:r>
              <a:rPr lang="et-EE" sz="3400" dirty="0" err="1"/>
              <a:t>relish</a:t>
            </a:r>
            <a:r>
              <a:rPr lang="et-EE" sz="3400" dirty="0"/>
              <a:t>, </a:t>
            </a:r>
            <a:r>
              <a:rPr lang="et-EE" sz="3400" dirty="0" err="1"/>
              <a:t>resent</a:t>
            </a:r>
            <a:r>
              <a:rPr lang="et-EE" sz="3400" dirty="0"/>
              <a:t>, </a:t>
            </a:r>
            <a:r>
              <a:rPr lang="et-EE" sz="3400" dirty="0" err="1"/>
              <a:t>respect</a:t>
            </a:r>
            <a:r>
              <a:rPr lang="et-EE" sz="3400" dirty="0"/>
              <a:t>, </a:t>
            </a:r>
            <a:r>
              <a:rPr lang="et-EE" sz="3400" dirty="0" err="1"/>
              <a:t>revere</a:t>
            </a:r>
            <a:r>
              <a:rPr lang="et-EE" sz="3400" dirty="0"/>
              <a:t>, </a:t>
            </a:r>
            <a:r>
              <a:rPr lang="et-EE" sz="3400" dirty="0" err="1"/>
              <a:t>rue</a:t>
            </a:r>
            <a:r>
              <a:rPr lang="et-EE" sz="3400" dirty="0"/>
              <a:t>, </a:t>
            </a:r>
            <a:r>
              <a:rPr lang="et-EE" sz="3400" dirty="0" err="1"/>
              <a:t>savor</a:t>
            </a:r>
            <a:r>
              <a:rPr lang="et-EE" sz="3400" dirty="0"/>
              <a:t>, </a:t>
            </a:r>
            <a:r>
              <a:rPr lang="et-EE" sz="3400" dirty="0" err="1"/>
              <a:t>stand</a:t>
            </a:r>
            <a:r>
              <a:rPr lang="et-EE" sz="3400" dirty="0"/>
              <a:t>, </a:t>
            </a:r>
            <a:r>
              <a:rPr lang="et-EE" sz="3400" dirty="0" err="1"/>
              <a:t>suffer</a:t>
            </a:r>
            <a:r>
              <a:rPr lang="et-EE" sz="3400" dirty="0"/>
              <a:t>, </a:t>
            </a:r>
            <a:r>
              <a:rPr lang="et-EE" sz="3400" dirty="0" err="1"/>
              <a:t>support</a:t>
            </a:r>
            <a:r>
              <a:rPr lang="et-EE" sz="3400" dirty="0"/>
              <a:t>, </a:t>
            </a:r>
            <a:r>
              <a:rPr lang="et-EE" sz="3400" dirty="0" err="1"/>
              <a:t>tolerate</a:t>
            </a:r>
            <a:r>
              <a:rPr lang="et-EE" sz="3400" dirty="0"/>
              <a:t>, </a:t>
            </a:r>
            <a:r>
              <a:rPr lang="et-EE" sz="3400" dirty="0" err="1"/>
              <a:t>treasure</a:t>
            </a:r>
            <a:r>
              <a:rPr lang="et-EE" sz="3400" dirty="0"/>
              <a:t>, trust, </a:t>
            </a:r>
            <a:r>
              <a:rPr lang="et-EE" sz="3400" dirty="0" err="1"/>
              <a:t>value</a:t>
            </a:r>
            <a:r>
              <a:rPr lang="et-EE" sz="3400" dirty="0"/>
              <a:t>, </a:t>
            </a:r>
            <a:r>
              <a:rPr lang="et-EE" sz="3400" dirty="0" err="1"/>
              <a:t>venerate</a:t>
            </a:r>
            <a:r>
              <a:rPr lang="et-EE" sz="3400" dirty="0"/>
              <a:t>, </a:t>
            </a:r>
            <a:r>
              <a:rPr lang="et-EE" sz="3400" dirty="0" err="1"/>
              <a:t>worship</a:t>
            </a:r>
            <a:r>
              <a:rPr lang="et-EE" dirty="0"/>
              <a:t> </a:t>
            </a:r>
          </a:p>
          <a:p>
            <a:pPr marL="0" indent="0">
              <a:buNone/>
            </a:pPr>
            <a:r>
              <a:rPr lang="et-EE" sz="3400" b="1" dirty="0" err="1" smtClean="0"/>
              <a:t>Roles</a:t>
            </a:r>
            <a:r>
              <a:rPr lang="et-EE" sz="3400" b="1" dirty="0" smtClean="0"/>
              <a:t>:</a:t>
            </a:r>
          </a:p>
          <a:p>
            <a:pPr marL="400050" lvl="1" indent="0">
              <a:buNone/>
            </a:pPr>
            <a:r>
              <a:rPr lang="et-EE" sz="3400" dirty="0" err="1" smtClean="0"/>
              <a:t>Experiencer</a:t>
            </a:r>
            <a:r>
              <a:rPr lang="et-EE" sz="3400" dirty="0" smtClean="0"/>
              <a:t> [+</a:t>
            </a:r>
            <a:r>
              <a:rPr lang="et-EE" sz="3400" dirty="0" err="1" smtClean="0"/>
              <a:t>animate</a:t>
            </a:r>
            <a:r>
              <a:rPr lang="et-EE" sz="3400" dirty="0" smtClean="0"/>
              <a:t>], </a:t>
            </a:r>
            <a:r>
              <a:rPr lang="et-EE" sz="3400" dirty="0" err="1" smtClean="0"/>
              <a:t>Stimulus</a:t>
            </a:r>
            <a:r>
              <a:rPr lang="et-EE" sz="3400" dirty="0" smtClean="0"/>
              <a:t>, </a:t>
            </a:r>
            <a:r>
              <a:rPr lang="et-EE" sz="3400" dirty="0" err="1" smtClean="0"/>
              <a:t>Attribute</a:t>
            </a:r>
            <a:endParaRPr lang="et-EE" sz="3400" dirty="0" smtClean="0"/>
          </a:p>
          <a:p>
            <a:pPr marL="0" indent="0">
              <a:buNone/>
            </a:pPr>
            <a:r>
              <a:rPr lang="et-EE" sz="3400" b="1" dirty="0" err="1" smtClean="0"/>
              <a:t>Frames</a:t>
            </a:r>
            <a:r>
              <a:rPr lang="et-EE" sz="3400" b="1" dirty="0"/>
              <a:t>: </a:t>
            </a:r>
            <a:endParaRPr lang="et-EE" sz="3400" dirty="0"/>
          </a:p>
          <a:p>
            <a:pPr marL="400050" lvl="1" indent="0">
              <a:buNone/>
            </a:pPr>
            <a:r>
              <a:rPr lang="et-EE" sz="3300" dirty="0"/>
              <a:t>NP V NP </a:t>
            </a:r>
          </a:p>
          <a:p>
            <a:pPr marL="800100" lvl="2" indent="0">
              <a:buNone/>
            </a:pPr>
            <a:r>
              <a:rPr lang="en-US" sz="3300" dirty="0"/>
              <a:t>example </a:t>
            </a:r>
            <a:r>
              <a:rPr lang="et-EE" sz="3300" dirty="0" smtClean="0"/>
              <a:t>	</a:t>
            </a:r>
            <a:r>
              <a:rPr lang="en-US" sz="3300" dirty="0" smtClean="0"/>
              <a:t>"</a:t>
            </a:r>
            <a:r>
              <a:rPr lang="en-US" sz="3300" dirty="0"/>
              <a:t>The tourists admired the paintings." </a:t>
            </a:r>
          </a:p>
          <a:p>
            <a:pPr marL="800100" lvl="2" indent="0">
              <a:buNone/>
            </a:pPr>
            <a:r>
              <a:rPr lang="et-EE" sz="3300" dirty="0" err="1"/>
              <a:t>syntax</a:t>
            </a:r>
            <a:r>
              <a:rPr lang="et-EE" sz="3300" dirty="0"/>
              <a:t> </a:t>
            </a:r>
            <a:r>
              <a:rPr lang="et-EE" sz="3300" dirty="0" smtClean="0"/>
              <a:t>	</a:t>
            </a:r>
            <a:r>
              <a:rPr lang="et-EE" sz="3300" dirty="0" err="1" smtClean="0"/>
              <a:t>Experiencer</a:t>
            </a:r>
            <a:r>
              <a:rPr lang="et-EE" sz="3300" dirty="0" smtClean="0"/>
              <a:t> </a:t>
            </a:r>
            <a:r>
              <a:rPr lang="et-EE" sz="3300" b="1" dirty="0"/>
              <a:t>V</a:t>
            </a:r>
            <a:r>
              <a:rPr lang="et-EE" sz="3300" dirty="0"/>
              <a:t> </a:t>
            </a:r>
            <a:r>
              <a:rPr lang="et-EE" sz="3300" dirty="0" err="1"/>
              <a:t>Stimulus</a:t>
            </a:r>
            <a:r>
              <a:rPr lang="et-EE" sz="3300" dirty="0"/>
              <a:t> </a:t>
            </a:r>
          </a:p>
          <a:p>
            <a:pPr marL="800100" lvl="2" indent="0">
              <a:buNone/>
            </a:pPr>
            <a:r>
              <a:rPr lang="en-US" sz="3300" dirty="0"/>
              <a:t>semantics </a:t>
            </a:r>
            <a:r>
              <a:rPr lang="et-EE" sz="3300" dirty="0" smtClean="0"/>
              <a:t>	</a:t>
            </a:r>
            <a:r>
              <a:rPr lang="en-US" sz="3300" dirty="0" err="1" smtClean="0"/>
              <a:t>emotional_state</a:t>
            </a:r>
            <a:r>
              <a:rPr lang="en-US" sz="3300" dirty="0" smtClean="0"/>
              <a:t>(E</a:t>
            </a:r>
            <a:r>
              <a:rPr lang="en-US" sz="3300" dirty="0"/>
              <a:t>, Emotion, Experiencer) </a:t>
            </a:r>
            <a:r>
              <a:rPr lang="en-US" sz="3300" dirty="0" err="1"/>
              <a:t>in_reaction_to</a:t>
            </a:r>
            <a:r>
              <a:rPr lang="en-US" sz="3300" dirty="0"/>
              <a:t>(E, Stimulus) </a:t>
            </a:r>
            <a:endParaRPr lang="et-EE" sz="3300" dirty="0" smtClean="0"/>
          </a:p>
          <a:p>
            <a:pPr marL="400050" lvl="1" indent="0">
              <a:buNone/>
            </a:pPr>
            <a:r>
              <a:rPr lang="et-EE" sz="3300" dirty="0" smtClean="0"/>
              <a:t>NP </a:t>
            </a:r>
            <a:r>
              <a:rPr lang="et-EE" sz="3300" dirty="0"/>
              <a:t>V NP </a:t>
            </a:r>
            <a:r>
              <a:rPr lang="et-EE" sz="3300" dirty="0" err="1"/>
              <a:t>PP.attribute</a:t>
            </a:r>
            <a:r>
              <a:rPr lang="et-EE" sz="3300" dirty="0"/>
              <a:t> </a:t>
            </a:r>
          </a:p>
          <a:p>
            <a:pPr marL="800100" lvl="2" indent="0">
              <a:buNone/>
            </a:pPr>
            <a:r>
              <a:rPr lang="en-US" sz="3300" dirty="0" smtClean="0"/>
              <a:t>example </a:t>
            </a:r>
            <a:r>
              <a:rPr lang="et-EE" sz="3300" dirty="0" smtClean="0"/>
              <a:t>	</a:t>
            </a:r>
            <a:r>
              <a:rPr lang="en-US" sz="3300" dirty="0" smtClean="0"/>
              <a:t>"</a:t>
            </a:r>
            <a:r>
              <a:rPr lang="en-US" sz="3300" dirty="0"/>
              <a:t>I admired him for his honesty." </a:t>
            </a:r>
          </a:p>
          <a:p>
            <a:pPr marL="800100" lvl="2" indent="0">
              <a:buNone/>
            </a:pPr>
            <a:r>
              <a:rPr lang="fr-FR" sz="3300" dirty="0" err="1"/>
              <a:t>syntax</a:t>
            </a:r>
            <a:r>
              <a:rPr lang="fr-FR" sz="3300" dirty="0"/>
              <a:t> </a:t>
            </a:r>
            <a:r>
              <a:rPr lang="et-EE" sz="3300" dirty="0" smtClean="0"/>
              <a:t>	</a:t>
            </a:r>
            <a:r>
              <a:rPr lang="fr-FR" sz="3300" dirty="0" err="1" smtClean="0"/>
              <a:t>Experiencer</a:t>
            </a:r>
            <a:r>
              <a:rPr lang="fr-FR" sz="3300" dirty="0" smtClean="0"/>
              <a:t> </a:t>
            </a:r>
            <a:r>
              <a:rPr lang="fr-FR" sz="3300" b="1" dirty="0"/>
              <a:t>V</a:t>
            </a:r>
            <a:r>
              <a:rPr lang="fr-FR" sz="3300" dirty="0"/>
              <a:t> Stimulus </a:t>
            </a:r>
            <a:r>
              <a:rPr lang="fr-FR" sz="3300" dirty="0">
                <a:solidFill>
                  <a:srgbClr val="FF0000"/>
                </a:solidFill>
              </a:rPr>
              <a:t>{for}</a:t>
            </a:r>
            <a:r>
              <a:rPr lang="fr-FR" sz="3300" dirty="0"/>
              <a:t> </a:t>
            </a:r>
            <a:r>
              <a:rPr lang="fr-FR" sz="3300" dirty="0" err="1"/>
              <a:t>Attribute</a:t>
            </a:r>
            <a:r>
              <a:rPr lang="fr-FR" sz="3300" dirty="0"/>
              <a:t> </a:t>
            </a:r>
          </a:p>
          <a:p>
            <a:pPr marL="800100" lvl="2" indent="0">
              <a:buNone/>
            </a:pPr>
            <a:r>
              <a:rPr lang="en-US" sz="3300" dirty="0"/>
              <a:t>semantics </a:t>
            </a:r>
            <a:r>
              <a:rPr lang="et-EE" sz="3300" dirty="0" smtClean="0"/>
              <a:t>	</a:t>
            </a:r>
            <a:r>
              <a:rPr lang="en-US" sz="3300" dirty="0" err="1" smtClean="0"/>
              <a:t>emotional_state</a:t>
            </a:r>
            <a:r>
              <a:rPr lang="en-US" sz="3300" dirty="0" smtClean="0"/>
              <a:t>(E</a:t>
            </a:r>
            <a:r>
              <a:rPr lang="en-US" sz="3300" dirty="0"/>
              <a:t>, Emotion, Experiencer) </a:t>
            </a:r>
            <a:r>
              <a:rPr lang="en-US" sz="3300" dirty="0" err="1"/>
              <a:t>in_reaction_to</a:t>
            </a:r>
            <a:r>
              <a:rPr lang="en-US" sz="3300" dirty="0"/>
              <a:t>(E, Stimulus, </a:t>
            </a:r>
            <a:r>
              <a:rPr lang="et-EE" sz="3300" dirty="0" smtClean="0"/>
              <a:t>		</a:t>
            </a:r>
            <a:r>
              <a:rPr lang="en-US" sz="3300" dirty="0" smtClean="0"/>
              <a:t>Attribute)</a:t>
            </a:r>
            <a:endParaRPr lang="et-EE" sz="3300" dirty="0" smtClean="0"/>
          </a:p>
          <a:p>
            <a:pPr marL="0" indent="0">
              <a:lnSpc>
                <a:spcPct val="170000"/>
              </a:lnSpc>
              <a:buNone/>
            </a:pPr>
            <a:r>
              <a:rPr lang="et-EE" sz="3400" dirty="0">
                <a:solidFill>
                  <a:schemeClr val="accent5"/>
                </a:solidFill>
              </a:rPr>
              <a:t>http://verbs.colorado.edu/verb-index/vn/admire-31.2.php#admire-31.2</a:t>
            </a:r>
            <a:endParaRPr lang="et-EE" sz="3400" dirty="0" smtClean="0">
              <a:solidFill>
                <a:schemeClr val="accent5"/>
              </a:solidFill>
            </a:endParaRPr>
          </a:p>
        </p:txBody>
      </p:sp>
    </p:spTree>
    <p:extLst>
      <p:ext uri="{BB962C8B-B14F-4D97-AF65-F5344CB8AC3E}">
        <p14:creationId xmlns:p14="http://schemas.microsoft.com/office/powerpoint/2010/main" val="2988962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err="1" smtClean="0"/>
              <a:t>Problems</a:t>
            </a:r>
            <a:endParaRPr lang="et-EE"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dirty="0" smtClean="0"/>
              <a:t>How </a:t>
            </a:r>
            <a:r>
              <a:rPr lang="en-US" dirty="0"/>
              <a:t>to define the </a:t>
            </a:r>
            <a:r>
              <a:rPr lang="en-US" b="1" dirty="0"/>
              <a:t>argument structure</a:t>
            </a:r>
            <a:r>
              <a:rPr lang="en-US" dirty="0"/>
              <a:t> and </a:t>
            </a:r>
            <a:r>
              <a:rPr lang="en-US" b="1" dirty="0"/>
              <a:t>thematic roles </a:t>
            </a:r>
            <a:r>
              <a:rPr lang="en-US" dirty="0"/>
              <a:t>of the verb class in the </a:t>
            </a:r>
            <a:r>
              <a:rPr lang="en-US" b="1" dirty="0"/>
              <a:t>abstract syntax</a:t>
            </a:r>
            <a:r>
              <a:rPr lang="en-US" dirty="0"/>
              <a:t>? </a:t>
            </a:r>
          </a:p>
          <a:p>
            <a:pPr marL="514350" indent="-514350">
              <a:buFont typeface="+mj-lt"/>
              <a:buAutoNum type="arabicPeriod"/>
            </a:pPr>
            <a:r>
              <a:rPr lang="en-US" dirty="0" smtClean="0"/>
              <a:t>How </a:t>
            </a:r>
            <a:r>
              <a:rPr lang="en-US" dirty="0"/>
              <a:t>to define the </a:t>
            </a:r>
            <a:r>
              <a:rPr lang="en-US" b="1" dirty="0"/>
              <a:t>possible syntactic representations </a:t>
            </a:r>
            <a:r>
              <a:rPr lang="en-US" dirty="0"/>
              <a:t>in the </a:t>
            </a:r>
            <a:r>
              <a:rPr lang="en-US" b="1" dirty="0"/>
              <a:t>concrete syntax</a:t>
            </a:r>
            <a:r>
              <a:rPr lang="en-US" dirty="0"/>
              <a:t>? </a:t>
            </a:r>
          </a:p>
          <a:p>
            <a:pPr marL="514350" indent="-514350">
              <a:buFont typeface="+mj-lt"/>
              <a:buAutoNum type="arabicPeriod"/>
            </a:pPr>
            <a:r>
              <a:rPr lang="en-US" dirty="0" smtClean="0"/>
              <a:t>How </a:t>
            </a:r>
            <a:r>
              <a:rPr lang="en-US" dirty="0"/>
              <a:t>to define the proposed </a:t>
            </a:r>
            <a:r>
              <a:rPr lang="en-US" b="1" dirty="0"/>
              <a:t>semantic restrictions </a:t>
            </a:r>
            <a:r>
              <a:rPr lang="en-US" dirty="0"/>
              <a:t>in the level of </a:t>
            </a:r>
            <a:r>
              <a:rPr lang="en-US" b="1" dirty="0"/>
              <a:t>abstract syntax</a:t>
            </a:r>
            <a:r>
              <a:rPr lang="en-US" dirty="0"/>
              <a:t> and apply them to constrain values for verb arguments? </a:t>
            </a:r>
          </a:p>
          <a:p>
            <a:pPr marL="514350" indent="-514350">
              <a:buFont typeface="+mj-lt"/>
              <a:buAutoNum type="arabicPeriod"/>
            </a:pPr>
            <a:r>
              <a:rPr lang="en-US" dirty="0" smtClean="0"/>
              <a:t>How </a:t>
            </a:r>
            <a:r>
              <a:rPr lang="en-US" dirty="0"/>
              <a:t>to define and apply the proposed </a:t>
            </a:r>
            <a:r>
              <a:rPr lang="en-US" b="1" dirty="0"/>
              <a:t>syntactic restrictions </a:t>
            </a:r>
            <a:r>
              <a:rPr lang="en-US" dirty="0"/>
              <a:t>in the </a:t>
            </a:r>
            <a:r>
              <a:rPr lang="en-US" b="1" dirty="0"/>
              <a:t>concrete syntax</a:t>
            </a:r>
            <a:r>
              <a:rPr lang="en-US" dirty="0"/>
              <a:t>? </a:t>
            </a:r>
          </a:p>
          <a:p>
            <a:pPr marL="514350" indent="-514350">
              <a:buFont typeface="+mj-lt"/>
              <a:buAutoNum type="arabicPeriod"/>
            </a:pPr>
            <a:r>
              <a:rPr lang="en-US" dirty="0" smtClean="0"/>
              <a:t>How </a:t>
            </a:r>
            <a:r>
              <a:rPr lang="en-US" dirty="0"/>
              <a:t>to define that a verb subclass </a:t>
            </a:r>
            <a:r>
              <a:rPr lang="en-US" b="1" dirty="0"/>
              <a:t>inherits </a:t>
            </a:r>
            <a:r>
              <a:rPr lang="en-US" dirty="0"/>
              <a:t>all the information from its parent class? </a:t>
            </a:r>
          </a:p>
          <a:p>
            <a:pPr marL="514350" indent="-514350">
              <a:buFont typeface="+mj-lt"/>
              <a:buAutoNum type="arabicPeriod"/>
            </a:pPr>
            <a:r>
              <a:rPr lang="en-US" dirty="0" smtClean="0"/>
              <a:t>How </a:t>
            </a:r>
            <a:r>
              <a:rPr lang="en-US" dirty="0"/>
              <a:t>to define the </a:t>
            </a:r>
            <a:r>
              <a:rPr lang="en-US" b="1" dirty="0"/>
              <a:t>membership</a:t>
            </a:r>
            <a:r>
              <a:rPr lang="en-US" dirty="0"/>
              <a:t> of each VN class? </a:t>
            </a:r>
          </a:p>
          <a:p>
            <a:endParaRPr lang="et-EE" dirty="0"/>
          </a:p>
        </p:txBody>
      </p:sp>
    </p:spTree>
    <p:extLst>
      <p:ext uri="{BB962C8B-B14F-4D97-AF65-F5344CB8AC3E}">
        <p14:creationId xmlns:p14="http://schemas.microsoft.com/office/powerpoint/2010/main" val="3337117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err="1" smtClean="0"/>
              <a:t>Thematic</a:t>
            </a:r>
            <a:r>
              <a:rPr lang="et-EE" dirty="0" smtClean="0"/>
              <a:t> </a:t>
            </a:r>
            <a:r>
              <a:rPr lang="et-EE" dirty="0" err="1" smtClean="0"/>
              <a:t>roles</a:t>
            </a:r>
            <a:r>
              <a:rPr lang="et-EE" dirty="0" smtClean="0"/>
              <a:t> </a:t>
            </a:r>
            <a:r>
              <a:rPr lang="et-EE" dirty="0" err="1" smtClean="0"/>
              <a:t>in</a:t>
            </a:r>
            <a:r>
              <a:rPr lang="et-EE" dirty="0" smtClean="0"/>
              <a:t> </a:t>
            </a:r>
            <a:r>
              <a:rPr lang="et-EE" dirty="0" err="1" smtClean="0"/>
              <a:t>abstract</a:t>
            </a:r>
            <a:endParaRPr lang="et-EE" dirty="0"/>
          </a:p>
        </p:txBody>
      </p:sp>
      <p:sp>
        <p:nvSpPr>
          <p:cNvPr id="3" name="Content Placeholder 2"/>
          <p:cNvSpPr>
            <a:spLocks noGrp="1"/>
          </p:cNvSpPr>
          <p:nvPr>
            <p:ph idx="1"/>
          </p:nvPr>
        </p:nvSpPr>
        <p:spPr/>
        <p:txBody>
          <a:bodyPr>
            <a:normAutofit fontScale="40000" lnSpcReduction="20000"/>
          </a:bodyPr>
          <a:lstStyle/>
          <a:p>
            <a:pPr marL="0" indent="0">
              <a:buNone/>
            </a:pPr>
            <a:r>
              <a:rPr lang="et-EE" sz="4000" dirty="0" err="1">
                <a:latin typeface="Consolas" panose="020B0609020204030204" pitchFamily="49" charset="0"/>
                <a:cs typeface="Consolas" panose="020B0609020204030204" pitchFamily="49" charset="0"/>
              </a:rPr>
              <a:t>abstract</a:t>
            </a:r>
            <a:r>
              <a:rPr lang="et-EE" sz="4000" dirty="0">
                <a:latin typeface="Consolas" panose="020B0609020204030204" pitchFamily="49" charset="0"/>
                <a:cs typeface="Consolas" panose="020B0609020204030204" pitchFamily="49" charset="0"/>
              </a:rPr>
              <a:t> </a:t>
            </a:r>
            <a:r>
              <a:rPr lang="et-EE" sz="4000" dirty="0" err="1">
                <a:latin typeface="Consolas" panose="020B0609020204030204" pitchFamily="49" charset="0"/>
                <a:cs typeface="Consolas" panose="020B0609020204030204" pitchFamily="49" charset="0"/>
              </a:rPr>
              <a:t>Roles</a:t>
            </a:r>
            <a:r>
              <a:rPr lang="et-EE" sz="4000" dirty="0">
                <a:latin typeface="Consolas" panose="020B0609020204030204" pitchFamily="49" charset="0"/>
                <a:cs typeface="Consolas" panose="020B0609020204030204" pitchFamily="49" charset="0"/>
              </a:rPr>
              <a:t> = </a:t>
            </a:r>
            <a:r>
              <a:rPr lang="et-EE" sz="4000" dirty="0" err="1">
                <a:latin typeface="Consolas" panose="020B0609020204030204" pitchFamily="49" charset="0"/>
                <a:cs typeface="Consolas" panose="020B0609020204030204" pitchFamily="49" charset="0"/>
              </a:rPr>
              <a:t>Cat</a:t>
            </a:r>
            <a:r>
              <a:rPr lang="et-EE" sz="4000" dirty="0">
                <a:latin typeface="Consolas" panose="020B0609020204030204" pitchFamily="49" charset="0"/>
                <a:cs typeface="Consolas" panose="020B0609020204030204" pitchFamily="49" charset="0"/>
              </a:rPr>
              <a:t> ** {</a:t>
            </a:r>
          </a:p>
          <a:p>
            <a:pPr marL="0" indent="0">
              <a:buNone/>
            </a:pPr>
            <a:r>
              <a:rPr lang="et-EE" sz="4000" dirty="0">
                <a:latin typeface="Consolas" panose="020B0609020204030204" pitchFamily="49" charset="0"/>
                <a:cs typeface="Consolas" panose="020B0609020204030204" pitchFamily="49" charset="0"/>
              </a:rPr>
              <a:t>  </a:t>
            </a:r>
            <a:r>
              <a:rPr lang="et-EE" sz="4000" dirty="0" err="1">
                <a:latin typeface="Consolas" panose="020B0609020204030204" pitchFamily="49" charset="0"/>
                <a:cs typeface="Consolas" panose="020B0609020204030204" pitchFamily="49" charset="0"/>
              </a:rPr>
              <a:t>cat</a:t>
            </a:r>
            <a:endParaRPr lang="et-EE" sz="4000" dirty="0">
              <a:latin typeface="Consolas" panose="020B0609020204030204" pitchFamily="49" charset="0"/>
              <a:cs typeface="Consolas" panose="020B0609020204030204" pitchFamily="49" charset="0"/>
            </a:endParaRPr>
          </a:p>
          <a:p>
            <a:pPr marL="0" indent="0">
              <a:buNone/>
            </a:pPr>
            <a:r>
              <a:rPr lang="et-EE" sz="4000" dirty="0">
                <a:latin typeface="Consolas" panose="020B0609020204030204" pitchFamily="49" charset="0"/>
                <a:cs typeface="Consolas" panose="020B0609020204030204" pitchFamily="49" charset="0"/>
              </a:rPr>
              <a:t>    </a:t>
            </a:r>
            <a:r>
              <a:rPr lang="et-EE" sz="4000" dirty="0" err="1">
                <a:latin typeface="Consolas" panose="020B0609020204030204" pitchFamily="49" charset="0"/>
                <a:cs typeface="Consolas" panose="020B0609020204030204" pitchFamily="49" charset="0"/>
              </a:rPr>
              <a:t>Experiencer_R</a:t>
            </a:r>
            <a:r>
              <a:rPr lang="et-EE" sz="4000" dirty="0">
                <a:latin typeface="Consolas" panose="020B0609020204030204" pitchFamily="49" charset="0"/>
                <a:cs typeface="Consolas" panose="020B0609020204030204" pitchFamily="49" charset="0"/>
              </a:rPr>
              <a:t> ; </a:t>
            </a:r>
            <a:r>
              <a:rPr lang="et-EE" sz="4000" dirty="0" err="1">
                <a:latin typeface="Consolas" panose="020B0609020204030204" pitchFamily="49" charset="0"/>
                <a:cs typeface="Consolas" panose="020B0609020204030204" pitchFamily="49" charset="0"/>
              </a:rPr>
              <a:t>Stimulus_R</a:t>
            </a:r>
            <a:r>
              <a:rPr lang="et-EE" sz="4000" dirty="0">
                <a:latin typeface="Consolas" panose="020B0609020204030204" pitchFamily="49" charset="0"/>
                <a:cs typeface="Consolas" panose="020B0609020204030204" pitchFamily="49" charset="0"/>
              </a:rPr>
              <a:t> ; </a:t>
            </a:r>
            <a:r>
              <a:rPr lang="et-EE" sz="4000" dirty="0" err="1">
                <a:latin typeface="Consolas" panose="020B0609020204030204" pitchFamily="49" charset="0"/>
                <a:cs typeface="Consolas" panose="020B0609020204030204" pitchFamily="49" charset="0"/>
              </a:rPr>
              <a:t>Attribute_R</a:t>
            </a:r>
            <a:r>
              <a:rPr lang="et-EE" sz="4000" dirty="0">
                <a:latin typeface="Consolas" panose="020B0609020204030204" pitchFamily="49" charset="0"/>
                <a:cs typeface="Consolas" panose="020B0609020204030204" pitchFamily="49" charset="0"/>
              </a:rPr>
              <a:t> ;</a:t>
            </a:r>
          </a:p>
          <a:p>
            <a:pPr marL="0" indent="0">
              <a:buNone/>
            </a:pPr>
            <a:endParaRPr lang="et-EE" sz="4000" dirty="0">
              <a:latin typeface="Consolas" panose="020B0609020204030204" pitchFamily="49" charset="0"/>
              <a:cs typeface="Consolas" panose="020B0609020204030204" pitchFamily="49" charset="0"/>
            </a:endParaRPr>
          </a:p>
          <a:p>
            <a:pPr marL="0" indent="0">
              <a:buNone/>
            </a:pPr>
            <a:r>
              <a:rPr lang="et-EE" sz="4000" dirty="0">
                <a:latin typeface="Consolas" panose="020B0609020204030204" pitchFamily="49" charset="0"/>
                <a:cs typeface="Consolas" panose="020B0609020204030204" pitchFamily="49" charset="0"/>
              </a:rPr>
              <a:t>  </a:t>
            </a:r>
            <a:r>
              <a:rPr lang="et-EE" sz="4000" dirty="0" err="1">
                <a:latin typeface="Consolas" panose="020B0609020204030204" pitchFamily="49" charset="0"/>
                <a:cs typeface="Consolas" panose="020B0609020204030204" pitchFamily="49" charset="0"/>
              </a:rPr>
              <a:t>fun</a:t>
            </a:r>
            <a:endParaRPr lang="et-EE" sz="4000" dirty="0">
              <a:latin typeface="Consolas" panose="020B0609020204030204" pitchFamily="49" charset="0"/>
              <a:cs typeface="Consolas" panose="020B0609020204030204" pitchFamily="49" charset="0"/>
            </a:endParaRPr>
          </a:p>
          <a:p>
            <a:pPr marL="0" indent="0">
              <a:buNone/>
            </a:pPr>
            <a:r>
              <a:rPr lang="et-EE" sz="4000" dirty="0">
                <a:latin typeface="Consolas" panose="020B0609020204030204" pitchFamily="49" charset="0"/>
                <a:cs typeface="Consolas" panose="020B0609020204030204" pitchFamily="49" charset="0"/>
              </a:rPr>
              <a:t>    </a:t>
            </a:r>
            <a:r>
              <a:rPr lang="et-EE" sz="4000" dirty="0" err="1">
                <a:latin typeface="Consolas" panose="020B0609020204030204" pitchFamily="49" charset="0"/>
                <a:cs typeface="Consolas" panose="020B0609020204030204" pitchFamily="49" charset="0"/>
              </a:rPr>
              <a:t>ExpRole</a:t>
            </a:r>
            <a:r>
              <a:rPr lang="et-EE" sz="4000" dirty="0">
                <a:latin typeface="Consolas" panose="020B0609020204030204" pitchFamily="49" charset="0"/>
                <a:cs typeface="Consolas" panose="020B0609020204030204" pitchFamily="49" charset="0"/>
              </a:rPr>
              <a:t> : NP -&gt; </a:t>
            </a:r>
            <a:r>
              <a:rPr lang="et-EE" sz="4000" dirty="0" err="1">
                <a:latin typeface="Consolas" panose="020B0609020204030204" pitchFamily="49" charset="0"/>
                <a:cs typeface="Consolas" panose="020B0609020204030204" pitchFamily="49" charset="0"/>
              </a:rPr>
              <a:t>Experiencer_R</a:t>
            </a:r>
            <a:r>
              <a:rPr lang="et-EE" sz="4000" dirty="0">
                <a:latin typeface="Consolas" panose="020B0609020204030204" pitchFamily="49" charset="0"/>
                <a:cs typeface="Consolas" panose="020B0609020204030204" pitchFamily="49" charset="0"/>
              </a:rPr>
              <a:t> ;</a:t>
            </a:r>
          </a:p>
          <a:p>
            <a:pPr marL="0" indent="0">
              <a:buNone/>
            </a:pPr>
            <a:r>
              <a:rPr lang="et-EE" sz="4000" dirty="0">
                <a:latin typeface="Consolas" panose="020B0609020204030204" pitchFamily="49" charset="0"/>
                <a:cs typeface="Consolas" panose="020B0609020204030204" pitchFamily="49" charset="0"/>
              </a:rPr>
              <a:t>    </a:t>
            </a:r>
            <a:r>
              <a:rPr lang="et-EE" sz="4000" dirty="0" err="1">
                <a:latin typeface="Consolas" panose="020B0609020204030204" pitchFamily="49" charset="0"/>
                <a:cs typeface="Consolas" panose="020B0609020204030204" pitchFamily="49" charset="0"/>
              </a:rPr>
              <a:t>StimRole</a:t>
            </a:r>
            <a:r>
              <a:rPr lang="et-EE" sz="4000" dirty="0">
                <a:latin typeface="Consolas" panose="020B0609020204030204" pitchFamily="49" charset="0"/>
                <a:cs typeface="Consolas" panose="020B0609020204030204" pitchFamily="49" charset="0"/>
              </a:rPr>
              <a:t> : NP -&gt; </a:t>
            </a:r>
            <a:r>
              <a:rPr lang="et-EE" sz="4000" dirty="0" err="1">
                <a:latin typeface="Consolas" panose="020B0609020204030204" pitchFamily="49" charset="0"/>
                <a:cs typeface="Consolas" panose="020B0609020204030204" pitchFamily="49" charset="0"/>
              </a:rPr>
              <a:t>Stimulus_R</a:t>
            </a:r>
            <a:r>
              <a:rPr lang="et-EE" sz="4000" dirty="0">
                <a:latin typeface="Consolas" panose="020B0609020204030204" pitchFamily="49" charset="0"/>
                <a:cs typeface="Consolas" panose="020B0609020204030204" pitchFamily="49" charset="0"/>
              </a:rPr>
              <a:t> ;</a:t>
            </a:r>
          </a:p>
          <a:p>
            <a:pPr marL="0" indent="0">
              <a:buNone/>
            </a:pPr>
            <a:r>
              <a:rPr lang="et-EE" sz="4000" dirty="0">
                <a:latin typeface="Consolas" panose="020B0609020204030204" pitchFamily="49" charset="0"/>
                <a:cs typeface="Consolas" panose="020B0609020204030204" pitchFamily="49" charset="0"/>
              </a:rPr>
              <a:t>    </a:t>
            </a:r>
            <a:r>
              <a:rPr lang="et-EE" sz="4000" dirty="0" err="1">
                <a:latin typeface="Consolas" panose="020B0609020204030204" pitchFamily="49" charset="0"/>
                <a:cs typeface="Consolas" panose="020B0609020204030204" pitchFamily="49" charset="0"/>
              </a:rPr>
              <a:t>AttrRole</a:t>
            </a:r>
            <a:r>
              <a:rPr lang="et-EE" sz="4000" dirty="0">
                <a:latin typeface="Consolas" panose="020B0609020204030204" pitchFamily="49" charset="0"/>
                <a:cs typeface="Consolas" panose="020B0609020204030204" pitchFamily="49" charset="0"/>
              </a:rPr>
              <a:t> : NP -&gt; </a:t>
            </a:r>
            <a:r>
              <a:rPr lang="et-EE" sz="4000" dirty="0" err="1">
                <a:latin typeface="Consolas" panose="020B0609020204030204" pitchFamily="49" charset="0"/>
                <a:cs typeface="Consolas" panose="020B0609020204030204" pitchFamily="49" charset="0"/>
              </a:rPr>
              <a:t>Attribute_R</a:t>
            </a:r>
            <a:r>
              <a:rPr lang="et-EE" sz="4000" dirty="0">
                <a:latin typeface="Consolas" panose="020B0609020204030204" pitchFamily="49" charset="0"/>
                <a:cs typeface="Consolas" panose="020B0609020204030204" pitchFamily="49" charset="0"/>
              </a:rPr>
              <a:t> ;</a:t>
            </a:r>
          </a:p>
          <a:p>
            <a:pPr marL="0" indent="0">
              <a:buNone/>
            </a:pPr>
            <a:endParaRPr lang="et-EE" sz="4000" dirty="0">
              <a:latin typeface="Consolas" panose="020B0609020204030204" pitchFamily="49" charset="0"/>
              <a:cs typeface="Consolas" panose="020B0609020204030204" pitchFamily="49" charset="0"/>
            </a:endParaRPr>
          </a:p>
          <a:p>
            <a:pPr marL="0" indent="0">
              <a:buNone/>
            </a:pPr>
            <a:r>
              <a:rPr lang="et-EE" sz="4000" dirty="0">
                <a:latin typeface="Consolas" panose="020B0609020204030204" pitchFamily="49" charset="0"/>
                <a:cs typeface="Consolas" panose="020B0609020204030204" pitchFamily="49" charset="0"/>
              </a:rPr>
              <a:t>    </a:t>
            </a:r>
            <a:r>
              <a:rPr lang="et-EE" sz="4000" dirty="0" err="1">
                <a:latin typeface="Consolas" panose="020B0609020204030204" pitchFamily="49" charset="0"/>
                <a:cs typeface="Consolas" panose="020B0609020204030204" pitchFamily="49" charset="0"/>
              </a:rPr>
              <a:t>StimRoleS</a:t>
            </a:r>
            <a:r>
              <a:rPr lang="et-EE" sz="4000" dirty="0">
                <a:latin typeface="Consolas" panose="020B0609020204030204" pitchFamily="49" charset="0"/>
                <a:cs typeface="Consolas" panose="020B0609020204030204" pitchFamily="49" charset="0"/>
              </a:rPr>
              <a:t> : S -&gt; </a:t>
            </a:r>
            <a:r>
              <a:rPr lang="et-EE" sz="4000" dirty="0" err="1">
                <a:latin typeface="Consolas" panose="020B0609020204030204" pitchFamily="49" charset="0"/>
                <a:cs typeface="Consolas" panose="020B0609020204030204" pitchFamily="49" charset="0"/>
              </a:rPr>
              <a:t>Stimulus_R</a:t>
            </a:r>
            <a:r>
              <a:rPr lang="et-EE" sz="4000" dirty="0">
                <a:latin typeface="Consolas" panose="020B0609020204030204" pitchFamily="49" charset="0"/>
                <a:cs typeface="Consolas" panose="020B0609020204030204" pitchFamily="49" charset="0"/>
              </a:rPr>
              <a:t> ;</a:t>
            </a:r>
          </a:p>
          <a:p>
            <a:pPr marL="0" indent="0">
              <a:buNone/>
            </a:pPr>
            <a:r>
              <a:rPr lang="et-EE" sz="4000" dirty="0">
                <a:latin typeface="Consolas" panose="020B0609020204030204" pitchFamily="49" charset="0"/>
                <a:cs typeface="Consolas" panose="020B0609020204030204" pitchFamily="49" charset="0"/>
              </a:rPr>
              <a:t>    </a:t>
            </a:r>
          </a:p>
          <a:p>
            <a:pPr marL="0" indent="0">
              <a:buNone/>
            </a:pPr>
            <a:r>
              <a:rPr lang="et-EE" sz="4000" dirty="0">
                <a:latin typeface="Consolas" panose="020B0609020204030204" pitchFamily="49" charset="0"/>
                <a:cs typeface="Consolas" panose="020B0609020204030204" pitchFamily="49" charset="0"/>
              </a:rPr>
              <a:t>    </a:t>
            </a:r>
            <a:r>
              <a:rPr lang="et-EE" sz="4000" dirty="0" err="1">
                <a:latin typeface="Consolas" panose="020B0609020204030204" pitchFamily="49" charset="0"/>
                <a:cs typeface="Consolas" panose="020B0609020204030204" pitchFamily="49" charset="0"/>
              </a:rPr>
              <a:t>ExpRoleAsNP</a:t>
            </a:r>
            <a:r>
              <a:rPr lang="et-EE" sz="4000" dirty="0">
                <a:latin typeface="Consolas" panose="020B0609020204030204" pitchFamily="49" charset="0"/>
                <a:cs typeface="Consolas" panose="020B0609020204030204" pitchFamily="49" charset="0"/>
              </a:rPr>
              <a:t> : </a:t>
            </a:r>
            <a:r>
              <a:rPr lang="et-EE" sz="4000" dirty="0" err="1">
                <a:latin typeface="Consolas" panose="020B0609020204030204" pitchFamily="49" charset="0"/>
                <a:cs typeface="Consolas" panose="020B0609020204030204" pitchFamily="49" charset="0"/>
              </a:rPr>
              <a:t>Experiencer_R</a:t>
            </a:r>
            <a:r>
              <a:rPr lang="et-EE" sz="4000" dirty="0">
                <a:latin typeface="Consolas" panose="020B0609020204030204" pitchFamily="49" charset="0"/>
                <a:cs typeface="Consolas" panose="020B0609020204030204" pitchFamily="49" charset="0"/>
              </a:rPr>
              <a:t> -&gt; NP ;</a:t>
            </a:r>
          </a:p>
          <a:p>
            <a:pPr marL="0" indent="0">
              <a:buNone/>
            </a:pPr>
            <a:r>
              <a:rPr lang="et-EE" sz="4000" dirty="0">
                <a:latin typeface="Consolas" panose="020B0609020204030204" pitchFamily="49" charset="0"/>
                <a:cs typeface="Consolas" panose="020B0609020204030204" pitchFamily="49" charset="0"/>
              </a:rPr>
              <a:t>    </a:t>
            </a:r>
            <a:r>
              <a:rPr lang="et-EE" sz="4000" dirty="0" err="1">
                <a:latin typeface="Consolas" panose="020B0609020204030204" pitchFamily="49" charset="0"/>
                <a:cs typeface="Consolas" panose="020B0609020204030204" pitchFamily="49" charset="0"/>
              </a:rPr>
              <a:t>StimRoleAsNP</a:t>
            </a:r>
            <a:r>
              <a:rPr lang="et-EE" sz="4000" dirty="0">
                <a:latin typeface="Consolas" panose="020B0609020204030204" pitchFamily="49" charset="0"/>
                <a:cs typeface="Consolas" panose="020B0609020204030204" pitchFamily="49" charset="0"/>
              </a:rPr>
              <a:t> : </a:t>
            </a:r>
            <a:r>
              <a:rPr lang="et-EE" sz="4000" dirty="0" err="1">
                <a:latin typeface="Consolas" panose="020B0609020204030204" pitchFamily="49" charset="0"/>
                <a:cs typeface="Consolas" panose="020B0609020204030204" pitchFamily="49" charset="0"/>
              </a:rPr>
              <a:t>Stimulus_R</a:t>
            </a:r>
            <a:r>
              <a:rPr lang="et-EE" sz="4000" dirty="0">
                <a:latin typeface="Consolas" panose="020B0609020204030204" pitchFamily="49" charset="0"/>
                <a:cs typeface="Consolas" panose="020B0609020204030204" pitchFamily="49" charset="0"/>
              </a:rPr>
              <a:t> -&gt; NP ;</a:t>
            </a:r>
          </a:p>
          <a:p>
            <a:pPr marL="0" indent="0">
              <a:buNone/>
            </a:pPr>
            <a:r>
              <a:rPr lang="et-EE" sz="4000" dirty="0">
                <a:latin typeface="Consolas" panose="020B0609020204030204" pitchFamily="49" charset="0"/>
                <a:cs typeface="Consolas" panose="020B0609020204030204" pitchFamily="49" charset="0"/>
              </a:rPr>
              <a:t>    </a:t>
            </a:r>
            <a:r>
              <a:rPr lang="et-EE" sz="4000" dirty="0" err="1">
                <a:latin typeface="Consolas" panose="020B0609020204030204" pitchFamily="49" charset="0"/>
                <a:cs typeface="Consolas" panose="020B0609020204030204" pitchFamily="49" charset="0"/>
              </a:rPr>
              <a:t>AttrRoleAsNP</a:t>
            </a:r>
            <a:r>
              <a:rPr lang="et-EE" sz="4000" dirty="0">
                <a:latin typeface="Consolas" panose="020B0609020204030204" pitchFamily="49" charset="0"/>
                <a:cs typeface="Consolas" panose="020B0609020204030204" pitchFamily="49" charset="0"/>
              </a:rPr>
              <a:t> : </a:t>
            </a:r>
            <a:r>
              <a:rPr lang="et-EE" sz="4000" dirty="0" err="1">
                <a:latin typeface="Consolas" panose="020B0609020204030204" pitchFamily="49" charset="0"/>
                <a:cs typeface="Consolas" panose="020B0609020204030204" pitchFamily="49" charset="0"/>
              </a:rPr>
              <a:t>Attribute_R</a:t>
            </a:r>
            <a:r>
              <a:rPr lang="et-EE" sz="4000" dirty="0">
                <a:latin typeface="Consolas" panose="020B0609020204030204" pitchFamily="49" charset="0"/>
                <a:cs typeface="Consolas" panose="020B0609020204030204" pitchFamily="49" charset="0"/>
              </a:rPr>
              <a:t> -&gt; NP ;</a:t>
            </a:r>
          </a:p>
          <a:p>
            <a:pPr marL="0" indent="0">
              <a:buNone/>
            </a:pPr>
            <a:r>
              <a:rPr lang="et-EE" sz="4000" dirty="0">
                <a:latin typeface="Consolas" panose="020B0609020204030204" pitchFamily="49" charset="0"/>
                <a:cs typeface="Consolas" panose="020B0609020204030204" pitchFamily="49" charset="0"/>
              </a:rPr>
              <a:t>    </a:t>
            </a:r>
          </a:p>
          <a:p>
            <a:pPr marL="0" indent="0">
              <a:buNone/>
            </a:pPr>
            <a:r>
              <a:rPr lang="et-EE" sz="4000" dirty="0">
                <a:latin typeface="Consolas" panose="020B0609020204030204" pitchFamily="49" charset="0"/>
                <a:cs typeface="Consolas" panose="020B0609020204030204" pitchFamily="49" charset="0"/>
              </a:rPr>
              <a:t>    </a:t>
            </a:r>
            <a:r>
              <a:rPr lang="et-EE" sz="4000" dirty="0" err="1">
                <a:latin typeface="Consolas" panose="020B0609020204030204" pitchFamily="49" charset="0"/>
                <a:cs typeface="Consolas" panose="020B0609020204030204" pitchFamily="49" charset="0"/>
              </a:rPr>
              <a:t>StimRoleAsS</a:t>
            </a:r>
            <a:r>
              <a:rPr lang="et-EE" sz="4000" dirty="0">
                <a:latin typeface="Consolas" panose="020B0609020204030204" pitchFamily="49" charset="0"/>
                <a:cs typeface="Consolas" panose="020B0609020204030204" pitchFamily="49" charset="0"/>
              </a:rPr>
              <a:t> : </a:t>
            </a:r>
            <a:r>
              <a:rPr lang="et-EE" sz="4000" dirty="0" err="1">
                <a:latin typeface="Consolas" panose="020B0609020204030204" pitchFamily="49" charset="0"/>
                <a:cs typeface="Consolas" panose="020B0609020204030204" pitchFamily="49" charset="0"/>
              </a:rPr>
              <a:t>Stimulus_R</a:t>
            </a:r>
            <a:r>
              <a:rPr lang="et-EE" sz="4000" dirty="0">
                <a:latin typeface="Consolas" panose="020B0609020204030204" pitchFamily="49" charset="0"/>
                <a:cs typeface="Consolas" panose="020B0609020204030204" pitchFamily="49" charset="0"/>
              </a:rPr>
              <a:t> -&gt; S ;</a:t>
            </a:r>
          </a:p>
          <a:p>
            <a:pPr marL="0" indent="0">
              <a:buNone/>
            </a:pPr>
            <a:r>
              <a:rPr lang="et-EE" sz="4000" dirty="0">
                <a:latin typeface="Consolas" panose="020B0609020204030204" pitchFamily="49" charset="0"/>
                <a:cs typeface="Consolas" panose="020B0609020204030204" pitchFamily="49" charset="0"/>
              </a:rPr>
              <a:t>}</a:t>
            </a:r>
          </a:p>
          <a:p>
            <a:pPr marL="0" indent="0">
              <a:buNone/>
            </a:pPr>
            <a:endParaRPr lang="et-EE" dirty="0"/>
          </a:p>
        </p:txBody>
      </p:sp>
    </p:spTree>
    <p:extLst>
      <p:ext uri="{BB962C8B-B14F-4D97-AF65-F5344CB8AC3E}">
        <p14:creationId xmlns:p14="http://schemas.microsoft.com/office/powerpoint/2010/main" val="825824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err="1"/>
              <a:t>Thematic</a:t>
            </a:r>
            <a:r>
              <a:rPr lang="et-EE" dirty="0"/>
              <a:t> </a:t>
            </a:r>
            <a:r>
              <a:rPr lang="et-EE" dirty="0" err="1"/>
              <a:t>roles</a:t>
            </a:r>
            <a:r>
              <a:rPr lang="et-EE" dirty="0"/>
              <a:t> </a:t>
            </a:r>
            <a:r>
              <a:rPr lang="et-EE" dirty="0" err="1"/>
              <a:t>in</a:t>
            </a:r>
            <a:r>
              <a:rPr lang="et-EE" dirty="0"/>
              <a:t> </a:t>
            </a:r>
            <a:r>
              <a:rPr lang="et-EE" dirty="0" err="1" smtClean="0"/>
              <a:t>concrete</a:t>
            </a:r>
            <a:endParaRPr lang="et-EE" dirty="0"/>
          </a:p>
        </p:txBody>
      </p:sp>
      <p:sp>
        <p:nvSpPr>
          <p:cNvPr id="3" name="Content Placeholder 2"/>
          <p:cNvSpPr>
            <a:spLocks noGrp="1"/>
          </p:cNvSpPr>
          <p:nvPr>
            <p:ph idx="1"/>
          </p:nvPr>
        </p:nvSpPr>
        <p:spPr>
          <a:xfrm>
            <a:off x="457200" y="1196752"/>
            <a:ext cx="8229600" cy="4929411"/>
          </a:xfrm>
        </p:spPr>
        <p:txBody>
          <a:bodyPr>
            <a:noAutofit/>
          </a:bodyPr>
          <a:lstStyle/>
          <a:p>
            <a:pPr marL="0" indent="0">
              <a:buNone/>
            </a:pPr>
            <a:r>
              <a:rPr lang="et-EE" sz="1200" dirty="0" err="1">
                <a:latin typeface="Consolas" panose="020B0609020204030204" pitchFamily="49" charset="0"/>
                <a:cs typeface="Consolas" panose="020B0609020204030204" pitchFamily="49" charset="0"/>
              </a:rPr>
              <a:t>concrete</a:t>
            </a: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RolesEng</a:t>
            </a: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of</a:t>
            </a: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Roles</a:t>
            </a:r>
            <a:r>
              <a:rPr lang="et-EE" sz="1200" dirty="0">
                <a:latin typeface="Consolas" panose="020B0609020204030204" pitchFamily="49" charset="0"/>
                <a:cs typeface="Consolas" panose="020B0609020204030204" pitchFamily="49" charset="0"/>
              </a:rPr>
              <a:t> = </a:t>
            </a:r>
            <a:r>
              <a:rPr lang="et-EE" sz="1200" dirty="0" err="1">
                <a:latin typeface="Consolas" panose="020B0609020204030204" pitchFamily="49" charset="0"/>
                <a:cs typeface="Consolas" panose="020B0609020204030204" pitchFamily="49" charset="0"/>
              </a:rPr>
              <a:t>CatEng</a:t>
            </a:r>
            <a:r>
              <a:rPr lang="et-EE" sz="1200" dirty="0">
                <a:latin typeface="Consolas" panose="020B0609020204030204" pitchFamily="49" charset="0"/>
                <a:cs typeface="Consolas" panose="020B0609020204030204" pitchFamily="49" charset="0"/>
              </a:rPr>
              <a:t> ** </a:t>
            </a:r>
          </a:p>
          <a:p>
            <a:pPr marL="0" indent="0">
              <a:buNone/>
            </a:pPr>
            <a:r>
              <a:rPr lang="et-EE" sz="1200" dirty="0" err="1">
                <a:latin typeface="Consolas" panose="020B0609020204030204" pitchFamily="49" charset="0"/>
                <a:cs typeface="Consolas" panose="020B0609020204030204" pitchFamily="49" charset="0"/>
              </a:rPr>
              <a:t>open</a:t>
            </a:r>
            <a:r>
              <a:rPr lang="et-EE" sz="1200" dirty="0">
                <a:latin typeface="Consolas" panose="020B0609020204030204" pitchFamily="49" charset="0"/>
                <a:cs typeface="Consolas" panose="020B0609020204030204" pitchFamily="49" charset="0"/>
              </a:rPr>
              <a:t> (C = </a:t>
            </a:r>
            <a:r>
              <a:rPr lang="et-EE" sz="1200" dirty="0" err="1">
                <a:latin typeface="Consolas" panose="020B0609020204030204" pitchFamily="49" charset="0"/>
                <a:cs typeface="Consolas" panose="020B0609020204030204" pitchFamily="49" charset="0"/>
              </a:rPr>
              <a:t>ConstructorsEng</a:t>
            </a:r>
            <a:r>
              <a:rPr lang="et-EE" sz="1200" dirty="0">
                <a:latin typeface="Consolas" panose="020B0609020204030204" pitchFamily="49" charset="0"/>
                <a:cs typeface="Consolas" panose="020B0609020204030204" pitchFamily="49" charset="0"/>
              </a:rPr>
              <a:t>), (P = </a:t>
            </a:r>
            <a:r>
              <a:rPr lang="et-EE" sz="1200" dirty="0" err="1">
                <a:latin typeface="Consolas" panose="020B0609020204030204" pitchFamily="49" charset="0"/>
                <a:cs typeface="Consolas" panose="020B0609020204030204" pitchFamily="49" charset="0"/>
              </a:rPr>
              <a:t>ParadigmsEng</a:t>
            </a: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in</a:t>
            </a:r>
            <a:r>
              <a:rPr lang="et-EE" sz="1200" dirty="0">
                <a:latin typeface="Consolas" panose="020B0609020204030204" pitchFamily="49" charset="0"/>
                <a:cs typeface="Consolas" panose="020B0609020204030204" pitchFamily="49" charset="0"/>
              </a:rPr>
              <a:t> {</a:t>
            </a:r>
          </a:p>
          <a:p>
            <a:pPr marL="0" indent="0">
              <a:buNone/>
            </a:pP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param</a:t>
            </a:r>
            <a:endParaRPr lang="et-EE" sz="1200" dirty="0">
              <a:latin typeface="Consolas" panose="020B0609020204030204" pitchFamily="49" charset="0"/>
              <a:cs typeface="Consolas" panose="020B0609020204030204" pitchFamily="49" charset="0"/>
            </a:endParaRPr>
          </a:p>
          <a:p>
            <a:pPr marL="0" indent="0">
              <a:buNone/>
            </a:pP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SemRes</a:t>
            </a:r>
            <a:r>
              <a:rPr lang="et-EE" sz="1200" dirty="0">
                <a:latin typeface="Consolas" panose="020B0609020204030204" pitchFamily="49" charset="0"/>
                <a:cs typeface="Consolas" panose="020B0609020204030204" pitchFamily="49" charset="0"/>
              </a:rPr>
              <a:t> = </a:t>
            </a:r>
            <a:r>
              <a:rPr lang="et-EE" sz="1200" dirty="0" err="1">
                <a:latin typeface="Consolas" panose="020B0609020204030204" pitchFamily="49" charset="0"/>
                <a:cs typeface="Consolas" panose="020B0609020204030204" pitchFamily="49" charset="0"/>
              </a:rPr>
              <a:t>Abstract</a:t>
            </a:r>
            <a:r>
              <a:rPr lang="et-EE" sz="1200" dirty="0">
                <a:latin typeface="Consolas" panose="020B0609020204030204" pitchFamily="49" charset="0"/>
                <a:cs typeface="Consolas" panose="020B0609020204030204" pitchFamily="49" charset="0"/>
              </a:rPr>
              <a:t> | </a:t>
            </a:r>
            <a:r>
              <a:rPr lang="et-EE" sz="1200" dirty="0" err="1">
                <a:latin typeface="Consolas" panose="020B0609020204030204" pitchFamily="49" charset="0"/>
                <a:cs typeface="Consolas" panose="020B0609020204030204" pitchFamily="49" charset="0"/>
              </a:rPr>
              <a:t>Animal</a:t>
            </a:r>
            <a:r>
              <a:rPr lang="et-EE" sz="1200" dirty="0">
                <a:latin typeface="Consolas" panose="020B0609020204030204" pitchFamily="49" charset="0"/>
                <a:cs typeface="Consolas" panose="020B0609020204030204" pitchFamily="49" charset="0"/>
              </a:rPr>
              <a:t> | </a:t>
            </a:r>
            <a:r>
              <a:rPr lang="et-EE" sz="1200" dirty="0" err="1">
                <a:latin typeface="Consolas" panose="020B0609020204030204" pitchFamily="49" charset="0"/>
                <a:cs typeface="Consolas" panose="020B0609020204030204" pitchFamily="49" charset="0"/>
              </a:rPr>
              <a:t>Animate</a:t>
            </a:r>
            <a:r>
              <a:rPr lang="et-EE" sz="1200" dirty="0">
                <a:latin typeface="Consolas" panose="020B0609020204030204" pitchFamily="49" charset="0"/>
                <a:cs typeface="Consolas" panose="020B0609020204030204" pitchFamily="49" charset="0"/>
              </a:rPr>
              <a:t> | </a:t>
            </a:r>
            <a:r>
              <a:rPr lang="et-EE" sz="1200" dirty="0" err="1">
                <a:latin typeface="Consolas" panose="020B0609020204030204" pitchFamily="49" charset="0"/>
                <a:cs typeface="Consolas" panose="020B0609020204030204" pitchFamily="49" charset="0"/>
              </a:rPr>
              <a:t>Artifact</a:t>
            </a:r>
            <a:r>
              <a:rPr lang="et-EE" sz="1200" dirty="0">
                <a:latin typeface="Consolas" panose="020B0609020204030204" pitchFamily="49" charset="0"/>
                <a:cs typeface="Consolas" panose="020B0609020204030204" pitchFamily="49" charset="0"/>
              </a:rPr>
              <a:t> | </a:t>
            </a:r>
            <a:r>
              <a:rPr lang="et-EE" sz="1200" dirty="0" err="1">
                <a:latin typeface="Consolas" panose="020B0609020204030204" pitchFamily="49" charset="0"/>
                <a:cs typeface="Consolas" panose="020B0609020204030204" pitchFamily="49" charset="0"/>
              </a:rPr>
              <a:t>Body_part</a:t>
            </a:r>
            <a:r>
              <a:rPr lang="et-EE" sz="1200" dirty="0">
                <a:latin typeface="Consolas" panose="020B0609020204030204" pitchFamily="49" charset="0"/>
                <a:cs typeface="Consolas" panose="020B0609020204030204" pitchFamily="49" charset="0"/>
              </a:rPr>
              <a:t> | </a:t>
            </a:r>
            <a:r>
              <a:rPr lang="et-EE" sz="1200" dirty="0" err="1">
                <a:latin typeface="Consolas" panose="020B0609020204030204" pitchFamily="49" charset="0"/>
                <a:cs typeface="Consolas" panose="020B0609020204030204" pitchFamily="49" charset="0"/>
              </a:rPr>
              <a:t>Comestible</a:t>
            </a:r>
            <a:r>
              <a:rPr lang="et-EE" sz="1200" dirty="0">
                <a:latin typeface="Consolas" panose="020B0609020204030204" pitchFamily="49" charset="0"/>
                <a:cs typeface="Consolas" panose="020B0609020204030204" pitchFamily="49" charset="0"/>
              </a:rPr>
              <a:t> | </a:t>
            </a:r>
            <a:r>
              <a:rPr lang="et-EE" sz="1200" dirty="0" err="1">
                <a:latin typeface="Consolas" panose="020B0609020204030204" pitchFamily="49" charset="0"/>
                <a:cs typeface="Consolas" panose="020B0609020204030204" pitchFamily="49" charset="0"/>
              </a:rPr>
              <a:t>Communication</a:t>
            </a:r>
            <a:r>
              <a:rPr lang="et-EE" sz="1200" dirty="0">
                <a:latin typeface="Consolas" panose="020B0609020204030204" pitchFamily="49" charset="0"/>
                <a:cs typeface="Consolas" panose="020B0609020204030204" pitchFamily="49" charset="0"/>
              </a:rPr>
              <a:t> | </a:t>
            </a:r>
          </a:p>
          <a:p>
            <a:pPr marL="0" indent="0">
              <a:buNone/>
            </a:pP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Concrete</a:t>
            </a:r>
            <a:r>
              <a:rPr lang="et-EE" sz="1200" dirty="0">
                <a:latin typeface="Consolas" panose="020B0609020204030204" pitchFamily="49" charset="0"/>
                <a:cs typeface="Consolas" panose="020B0609020204030204" pitchFamily="49" charset="0"/>
              </a:rPr>
              <a:t> | </a:t>
            </a:r>
            <a:r>
              <a:rPr lang="et-EE" sz="1200" dirty="0" err="1">
                <a:latin typeface="Consolas" panose="020B0609020204030204" pitchFamily="49" charset="0"/>
                <a:cs typeface="Consolas" panose="020B0609020204030204" pitchFamily="49" charset="0"/>
              </a:rPr>
              <a:t>Currency</a:t>
            </a:r>
            <a:r>
              <a:rPr lang="et-EE" sz="1200" dirty="0">
                <a:latin typeface="Consolas" panose="020B0609020204030204" pitchFamily="49" charset="0"/>
                <a:cs typeface="Consolas" panose="020B0609020204030204" pitchFamily="49" charset="0"/>
              </a:rPr>
              <a:t> | </a:t>
            </a:r>
            <a:r>
              <a:rPr lang="et-EE" sz="1200" dirty="0" err="1">
                <a:latin typeface="Consolas" panose="020B0609020204030204" pitchFamily="49" charset="0"/>
                <a:cs typeface="Consolas" panose="020B0609020204030204" pitchFamily="49" charset="0"/>
              </a:rPr>
              <a:t>Dest</a:t>
            </a:r>
            <a:r>
              <a:rPr lang="et-EE" sz="1200" dirty="0">
                <a:latin typeface="Consolas" panose="020B0609020204030204" pitchFamily="49" charset="0"/>
                <a:cs typeface="Consolas" panose="020B0609020204030204" pitchFamily="49" charset="0"/>
              </a:rPr>
              <a:t> | </a:t>
            </a:r>
            <a:r>
              <a:rPr lang="et-EE" sz="1200" dirty="0" err="1">
                <a:latin typeface="Consolas" panose="020B0609020204030204" pitchFamily="49" charset="0"/>
                <a:cs typeface="Consolas" panose="020B0609020204030204" pitchFamily="49" charset="0"/>
              </a:rPr>
              <a:t>Dest_conf</a:t>
            </a:r>
            <a:r>
              <a:rPr lang="et-EE" sz="1200" dirty="0">
                <a:latin typeface="Consolas" panose="020B0609020204030204" pitchFamily="49" charset="0"/>
                <a:cs typeface="Consolas" panose="020B0609020204030204" pitchFamily="49" charset="0"/>
              </a:rPr>
              <a:t> | </a:t>
            </a:r>
            <a:r>
              <a:rPr lang="et-EE" sz="1200" dirty="0" err="1">
                <a:latin typeface="Consolas" panose="020B0609020204030204" pitchFamily="49" charset="0"/>
                <a:cs typeface="Consolas" panose="020B0609020204030204" pitchFamily="49" charset="0"/>
              </a:rPr>
              <a:t>Dest_dir</a:t>
            </a:r>
            <a:r>
              <a:rPr lang="et-EE" sz="1200" dirty="0">
                <a:latin typeface="Consolas" panose="020B0609020204030204" pitchFamily="49" charset="0"/>
                <a:cs typeface="Consolas" panose="020B0609020204030204" pitchFamily="49" charset="0"/>
              </a:rPr>
              <a:t> | Dir | </a:t>
            </a:r>
            <a:r>
              <a:rPr lang="et-EE" sz="1200" dirty="0" err="1">
                <a:latin typeface="Consolas" panose="020B0609020204030204" pitchFamily="49" charset="0"/>
                <a:cs typeface="Consolas" panose="020B0609020204030204" pitchFamily="49" charset="0"/>
              </a:rPr>
              <a:t>Elongated</a:t>
            </a:r>
            <a:r>
              <a:rPr lang="et-EE" sz="1200" dirty="0">
                <a:latin typeface="Consolas" panose="020B0609020204030204" pitchFamily="49" charset="0"/>
                <a:cs typeface="Consolas" panose="020B0609020204030204" pitchFamily="49" charset="0"/>
              </a:rPr>
              <a:t> | </a:t>
            </a:r>
            <a:r>
              <a:rPr lang="et-EE" sz="1200" dirty="0" err="1">
                <a:latin typeface="Consolas" panose="020B0609020204030204" pitchFamily="49" charset="0"/>
                <a:cs typeface="Consolas" panose="020B0609020204030204" pitchFamily="49" charset="0"/>
              </a:rPr>
              <a:t>Force</a:t>
            </a:r>
            <a:r>
              <a:rPr lang="et-EE" sz="1200" dirty="0">
                <a:latin typeface="Consolas" panose="020B0609020204030204" pitchFamily="49" charset="0"/>
                <a:cs typeface="Consolas" panose="020B0609020204030204" pitchFamily="49" charset="0"/>
              </a:rPr>
              <a:t> | </a:t>
            </a:r>
            <a:r>
              <a:rPr lang="et-EE" sz="1200" dirty="0" err="1">
                <a:latin typeface="Consolas" panose="020B0609020204030204" pitchFamily="49" charset="0"/>
                <a:cs typeface="Consolas" panose="020B0609020204030204" pitchFamily="49" charset="0"/>
              </a:rPr>
              <a:t>Garment</a:t>
            </a:r>
            <a:r>
              <a:rPr lang="et-EE" sz="1200" dirty="0">
                <a:latin typeface="Consolas" panose="020B0609020204030204" pitchFamily="49" charset="0"/>
                <a:cs typeface="Consolas" panose="020B0609020204030204" pitchFamily="49" charset="0"/>
              </a:rPr>
              <a:t> | </a:t>
            </a:r>
          </a:p>
          <a:p>
            <a:pPr marL="0" indent="0">
              <a:buNone/>
            </a:pP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Human</a:t>
            </a:r>
            <a:r>
              <a:rPr lang="et-EE" sz="1200" dirty="0">
                <a:latin typeface="Consolas" panose="020B0609020204030204" pitchFamily="49" charset="0"/>
                <a:cs typeface="Consolas" panose="020B0609020204030204" pitchFamily="49" charset="0"/>
              </a:rPr>
              <a:t> | </a:t>
            </a:r>
            <a:r>
              <a:rPr lang="et-EE" sz="1200" dirty="0" err="1">
                <a:latin typeface="Consolas" panose="020B0609020204030204" pitchFamily="49" charset="0"/>
                <a:cs typeface="Consolas" panose="020B0609020204030204" pitchFamily="49" charset="0"/>
              </a:rPr>
              <a:t>Int_control</a:t>
            </a:r>
            <a:r>
              <a:rPr lang="et-EE" sz="1200" dirty="0">
                <a:latin typeface="Consolas" panose="020B0609020204030204" pitchFamily="49" charset="0"/>
                <a:cs typeface="Consolas" panose="020B0609020204030204" pitchFamily="49" charset="0"/>
              </a:rPr>
              <a:t> | </a:t>
            </a:r>
            <a:r>
              <a:rPr lang="et-EE" sz="1200" dirty="0" err="1">
                <a:latin typeface="Consolas" panose="020B0609020204030204" pitchFamily="49" charset="0"/>
                <a:cs typeface="Consolas" panose="020B0609020204030204" pitchFamily="49" charset="0"/>
              </a:rPr>
              <a:t>Loc</a:t>
            </a:r>
            <a:r>
              <a:rPr lang="et-EE" sz="1200" dirty="0">
                <a:latin typeface="Consolas" panose="020B0609020204030204" pitchFamily="49" charset="0"/>
                <a:cs typeface="Consolas" panose="020B0609020204030204" pitchFamily="49" charset="0"/>
              </a:rPr>
              <a:t> | </a:t>
            </a:r>
            <a:r>
              <a:rPr lang="et-EE" sz="1200" dirty="0" err="1">
                <a:latin typeface="Consolas" panose="020B0609020204030204" pitchFamily="49" charset="0"/>
                <a:cs typeface="Consolas" panose="020B0609020204030204" pitchFamily="49" charset="0"/>
              </a:rPr>
              <a:t>Location</a:t>
            </a:r>
            <a:r>
              <a:rPr lang="et-EE" sz="1200" dirty="0">
                <a:latin typeface="Consolas" panose="020B0609020204030204" pitchFamily="49" charset="0"/>
                <a:cs typeface="Consolas" panose="020B0609020204030204" pitchFamily="49" charset="0"/>
              </a:rPr>
              <a:t> | </a:t>
            </a:r>
            <a:r>
              <a:rPr lang="et-EE" sz="1200" dirty="0" err="1">
                <a:latin typeface="Consolas" panose="020B0609020204030204" pitchFamily="49" charset="0"/>
                <a:cs typeface="Consolas" panose="020B0609020204030204" pitchFamily="49" charset="0"/>
              </a:rPr>
              <a:t>Machine</a:t>
            </a:r>
            <a:r>
              <a:rPr lang="et-EE" sz="1200" dirty="0">
                <a:latin typeface="Consolas" panose="020B0609020204030204" pitchFamily="49" charset="0"/>
                <a:cs typeface="Consolas" panose="020B0609020204030204" pitchFamily="49" charset="0"/>
              </a:rPr>
              <a:t> | </a:t>
            </a:r>
            <a:r>
              <a:rPr lang="et-EE" sz="1200" dirty="0" err="1">
                <a:latin typeface="Consolas" panose="020B0609020204030204" pitchFamily="49" charset="0"/>
                <a:cs typeface="Consolas" panose="020B0609020204030204" pitchFamily="49" charset="0"/>
              </a:rPr>
              <a:t>Nonrigid</a:t>
            </a:r>
            <a:r>
              <a:rPr lang="et-EE" sz="1200" dirty="0">
                <a:latin typeface="Consolas" panose="020B0609020204030204" pitchFamily="49" charset="0"/>
                <a:cs typeface="Consolas" panose="020B0609020204030204" pitchFamily="49" charset="0"/>
              </a:rPr>
              <a:t> | </a:t>
            </a:r>
            <a:r>
              <a:rPr lang="et-EE" sz="1200" dirty="0" err="1">
                <a:latin typeface="Consolas" panose="020B0609020204030204" pitchFamily="49" charset="0"/>
                <a:cs typeface="Consolas" panose="020B0609020204030204" pitchFamily="49" charset="0"/>
              </a:rPr>
              <a:t>Object</a:t>
            </a:r>
            <a:r>
              <a:rPr lang="et-EE" sz="1200" dirty="0">
                <a:latin typeface="Consolas" panose="020B0609020204030204" pitchFamily="49" charset="0"/>
                <a:cs typeface="Consolas" panose="020B0609020204030204" pitchFamily="49" charset="0"/>
              </a:rPr>
              <a:t> | </a:t>
            </a:r>
            <a:r>
              <a:rPr lang="et-EE" sz="1200" dirty="0" err="1">
                <a:latin typeface="Consolas" panose="020B0609020204030204" pitchFamily="49" charset="0"/>
                <a:cs typeface="Consolas" panose="020B0609020204030204" pitchFamily="49" charset="0"/>
              </a:rPr>
              <a:t>Organization</a:t>
            </a:r>
            <a:r>
              <a:rPr lang="et-EE" sz="1200" dirty="0">
                <a:latin typeface="Consolas" panose="020B0609020204030204" pitchFamily="49" charset="0"/>
                <a:cs typeface="Consolas" panose="020B0609020204030204" pitchFamily="49" charset="0"/>
              </a:rPr>
              <a:t> | </a:t>
            </a:r>
            <a:r>
              <a:rPr lang="et-EE" sz="1200" dirty="0" err="1">
                <a:latin typeface="Consolas" panose="020B0609020204030204" pitchFamily="49" charset="0"/>
                <a:cs typeface="Consolas" panose="020B0609020204030204" pitchFamily="49" charset="0"/>
              </a:rPr>
              <a:t>Path</a:t>
            </a:r>
            <a:r>
              <a:rPr lang="et-EE" sz="1200" dirty="0">
                <a:latin typeface="Consolas" panose="020B0609020204030204" pitchFamily="49" charset="0"/>
                <a:cs typeface="Consolas" panose="020B0609020204030204" pitchFamily="49" charset="0"/>
              </a:rPr>
              <a:t> | </a:t>
            </a:r>
          </a:p>
          <a:p>
            <a:pPr marL="0" indent="0">
              <a:buNone/>
            </a:pP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Phys_obj</a:t>
            </a:r>
            <a:r>
              <a:rPr lang="et-EE" sz="1200" dirty="0">
                <a:latin typeface="Consolas" panose="020B0609020204030204" pitchFamily="49" charset="0"/>
                <a:cs typeface="Consolas" panose="020B0609020204030204" pitchFamily="49" charset="0"/>
              </a:rPr>
              <a:t> | </a:t>
            </a:r>
            <a:r>
              <a:rPr lang="et-EE" sz="1200" dirty="0" err="1">
                <a:latin typeface="Consolas" panose="020B0609020204030204" pitchFamily="49" charset="0"/>
                <a:cs typeface="Consolas" panose="020B0609020204030204" pitchFamily="49" charset="0"/>
              </a:rPr>
              <a:t>Place</a:t>
            </a:r>
            <a:r>
              <a:rPr lang="et-EE" sz="1200" dirty="0">
                <a:latin typeface="Consolas" panose="020B0609020204030204" pitchFamily="49" charset="0"/>
                <a:cs typeface="Consolas" panose="020B0609020204030204" pitchFamily="49" charset="0"/>
              </a:rPr>
              <a:t> | </a:t>
            </a:r>
            <a:r>
              <a:rPr lang="et-EE" sz="1200" dirty="0" err="1">
                <a:latin typeface="Consolas" panose="020B0609020204030204" pitchFamily="49" charset="0"/>
                <a:cs typeface="Consolas" panose="020B0609020204030204" pitchFamily="49" charset="0"/>
              </a:rPr>
              <a:t>Plant</a:t>
            </a:r>
            <a:r>
              <a:rPr lang="et-EE" sz="1200" dirty="0">
                <a:latin typeface="Consolas" panose="020B0609020204030204" pitchFamily="49" charset="0"/>
                <a:cs typeface="Consolas" panose="020B0609020204030204" pitchFamily="49" charset="0"/>
              </a:rPr>
              <a:t> | </a:t>
            </a:r>
            <a:r>
              <a:rPr lang="et-EE" sz="1200" dirty="0" err="1">
                <a:latin typeface="Consolas" panose="020B0609020204030204" pitchFamily="49" charset="0"/>
                <a:cs typeface="Consolas" panose="020B0609020204030204" pitchFamily="49" charset="0"/>
              </a:rPr>
              <a:t>Plural</a:t>
            </a:r>
            <a:r>
              <a:rPr lang="et-EE" sz="1200" dirty="0">
                <a:latin typeface="Consolas" panose="020B0609020204030204" pitchFamily="49" charset="0"/>
                <a:cs typeface="Consolas" panose="020B0609020204030204" pitchFamily="49" charset="0"/>
              </a:rPr>
              <a:t> | </a:t>
            </a:r>
            <a:r>
              <a:rPr lang="et-EE" sz="1200" dirty="0" err="1">
                <a:latin typeface="Consolas" panose="020B0609020204030204" pitchFamily="49" charset="0"/>
                <a:cs typeface="Consolas" panose="020B0609020204030204" pitchFamily="49" charset="0"/>
              </a:rPr>
              <a:t>Pointed</a:t>
            </a:r>
            <a:r>
              <a:rPr lang="et-EE" sz="1200" dirty="0">
                <a:latin typeface="Consolas" panose="020B0609020204030204" pitchFamily="49" charset="0"/>
                <a:cs typeface="Consolas" panose="020B0609020204030204" pitchFamily="49" charset="0"/>
              </a:rPr>
              <a:t> | </a:t>
            </a:r>
            <a:r>
              <a:rPr lang="et-EE" sz="1200" dirty="0" err="1">
                <a:latin typeface="Consolas" panose="020B0609020204030204" pitchFamily="49" charset="0"/>
                <a:cs typeface="Consolas" panose="020B0609020204030204" pitchFamily="49" charset="0"/>
              </a:rPr>
              <a:t>Pointy</a:t>
            </a:r>
            <a:r>
              <a:rPr lang="et-EE" sz="1200" dirty="0">
                <a:latin typeface="Consolas" panose="020B0609020204030204" pitchFamily="49" charset="0"/>
                <a:cs typeface="Consolas" panose="020B0609020204030204" pitchFamily="49" charset="0"/>
              </a:rPr>
              <a:t> | </a:t>
            </a:r>
            <a:r>
              <a:rPr lang="et-EE" sz="1200" dirty="0" err="1">
                <a:latin typeface="Consolas" panose="020B0609020204030204" pitchFamily="49" charset="0"/>
                <a:cs typeface="Consolas" panose="020B0609020204030204" pitchFamily="49" charset="0"/>
              </a:rPr>
              <a:t>Refl</a:t>
            </a:r>
            <a:r>
              <a:rPr lang="et-EE" sz="1200" dirty="0">
                <a:latin typeface="Consolas" panose="020B0609020204030204" pitchFamily="49" charset="0"/>
                <a:cs typeface="Consolas" panose="020B0609020204030204" pitchFamily="49" charset="0"/>
              </a:rPr>
              <a:t> | </a:t>
            </a:r>
            <a:r>
              <a:rPr lang="et-EE" sz="1200" dirty="0" err="1">
                <a:latin typeface="Consolas" panose="020B0609020204030204" pitchFamily="49" charset="0"/>
                <a:cs typeface="Consolas" panose="020B0609020204030204" pitchFamily="49" charset="0"/>
              </a:rPr>
              <a:t>Region</a:t>
            </a:r>
            <a:r>
              <a:rPr lang="et-EE" sz="1200" dirty="0">
                <a:latin typeface="Consolas" panose="020B0609020204030204" pitchFamily="49" charset="0"/>
                <a:cs typeface="Consolas" panose="020B0609020204030204" pitchFamily="49" charset="0"/>
              </a:rPr>
              <a:t> | </a:t>
            </a:r>
            <a:r>
              <a:rPr lang="et-EE" sz="1200" dirty="0" err="1">
                <a:latin typeface="Consolas" panose="020B0609020204030204" pitchFamily="49" charset="0"/>
                <a:cs typeface="Consolas" panose="020B0609020204030204" pitchFamily="49" charset="0"/>
              </a:rPr>
              <a:t>Scalar</a:t>
            </a:r>
            <a:r>
              <a:rPr lang="et-EE" sz="1200" dirty="0">
                <a:latin typeface="Consolas" panose="020B0609020204030204" pitchFamily="49" charset="0"/>
                <a:cs typeface="Consolas" panose="020B0609020204030204" pitchFamily="49" charset="0"/>
              </a:rPr>
              <a:t> | </a:t>
            </a:r>
            <a:r>
              <a:rPr lang="et-EE" sz="1200" dirty="0" err="1">
                <a:latin typeface="Consolas" panose="020B0609020204030204" pitchFamily="49" charset="0"/>
                <a:cs typeface="Consolas" panose="020B0609020204030204" pitchFamily="49" charset="0"/>
              </a:rPr>
              <a:t>Solid</a:t>
            </a:r>
            <a:r>
              <a:rPr lang="et-EE" sz="1200" dirty="0">
                <a:latin typeface="Consolas" panose="020B0609020204030204" pitchFamily="49" charset="0"/>
                <a:cs typeface="Consolas" panose="020B0609020204030204" pitchFamily="49" charset="0"/>
              </a:rPr>
              <a:t> | </a:t>
            </a:r>
          </a:p>
          <a:p>
            <a:pPr marL="0" indent="0">
              <a:buNone/>
            </a:pP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Sound</a:t>
            </a:r>
            <a:r>
              <a:rPr lang="et-EE" sz="1200" dirty="0">
                <a:latin typeface="Consolas" panose="020B0609020204030204" pitchFamily="49" charset="0"/>
                <a:cs typeface="Consolas" panose="020B0609020204030204" pitchFamily="49" charset="0"/>
              </a:rPr>
              <a:t> | </a:t>
            </a:r>
            <a:r>
              <a:rPr lang="et-EE" sz="1200" dirty="0" err="1">
                <a:latin typeface="Consolas" panose="020B0609020204030204" pitchFamily="49" charset="0"/>
                <a:cs typeface="Consolas" panose="020B0609020204030204" pitchFamily="49" charset="0"/>
              </a:rPr>
              <a:t>Spatial</a:t>
            </a:r>
            <a:r>
              <a:rPr lang="et-EE" sz="1200" dirty="0">
                <a:latin typeface="Consolas" panose="020B0609020204030204" pitchFamily="49" charset="0"/>
                <a:cs typeface="Consolas" panose="020B0609020204030204" pitchFamily="49" charset="0"/>
              </a:rPr>
              <a:t> | </a:t>
            </a:r>
            <a:r>
              <a:rPr lang="et-EE" sz="1200" dirty="0" err="1">
                <a:latin typeface="Consolas" panose="020B0609020204030204" pitchFamily="49" charset="0"/>
                <a:cs typeface="Consolas" panose="020B0609020204030204" pitchFamily="49" charset="0"/>
              </a:rPr>
              <a:t>Src</a:t>
            </a:r>
            <a:r>
              <a:rPr lang="et-EE" sz="1200" dirty="0">
                <a:latin typeface="Consolas" panose="020B0609020204030204" pitchFamily="49" charset="0"/>
                <a:cs typeface="Consolas" panose="020B0609020204030204" pitchFamily="49" charset="0"/>
              </a:rPr>
              <a:t> | </a:t>
            </a:r>
            <a:r>
              <a:rPr lang="et-EE" sz="1200" dirty="0" err="1">
                <a:latin typeface="Consolas" panose="020B0609020204030204" pitchFamily="49" charset="0"/>
                <a:cs typeface="Consolas" panose="020B0609020204030204" pitchFamily="49" charset="0"/>
              </a:rPr>
              <a:t>State</a:t>
            </a:r>
            <a:r>
              <a:rPr lang="et-EE" sz="1200" dirty="0">
                <a:latin typeface="Consolas" panose="020B0609020204030204" pitchFamily="49" charset="0"/>
                <a:cs typeface="Consolas" panose="020B0609020204030204" pitchFamily="49" charset="0"/>
              </a:rPr>
              <a:t> | </a:t>
            </a:r>
            <a:r>
              <a:rPr lang="et-EE" sz="1200" dirty="0" err="1">
                <a:latin typeface="Consolas" panose="020B0609020204030204" pitchFamily="49" charset="0"/>
                <a:cs typeface="Consolas" panose="020B0609020204030204" pitchFamily="49" charset="0"/>
              </a:rPr>
              <a:t>Substance</a:t>
            </a:r>
            <a:r>
              <a:rPr lang="et-EE" sz="1200" dirty="0">
                <a:latin typeface="Consolas" panose="020B0609020204030204" pitchFamily="49" charset="0"/>
                <a:cs typeface="Consolas" panose="020B0609020204030204" pitchFamily="49" charset="0"/>
              </a:rPr>
              <a:t> | Time | Tool | </a:t>
            </a:r>
            <a:r>
              <a:rPr lang="et-EE" sz="1200" dirty="0" err="1">
                <a:latin typeface="Consolas" panose="020B0609020204030204" pitchFamily="49" charset="0"/>
                <a:cs typeface="Consolas" panose="020B0609020204030204" pitchFamily="49" charset="0"/>
              </a:rPr>
              <a:t>Vehicle</a:t>
            </a:r>
            <a:r>
              <a:rPr lang="et-EE" sz="1200" dirty="0">
                <a:latin typeface="Consolas" panose="020B0609020204030204" pitchFamily="49" charset="0"/>
                <a:cs typeface="Consolas" panose="020B0609020204030204" pitchFamily="49" charset="0"/>
              </a:rPr>
              <a:t> </a:t>
            </a:r>
            <a:r>
              <a:rPr lang="et-EE" sz="1200" dirty="0" smtClean="0">
                <a:latin typeface="Consolas" panose="020B0609020204030204" pitchFamily="49" charset="0"/>
                <a:cs typeface="Consolas" panose="020B0609020204030204" pitchFamily="49" charset="0"/>
              </a:rPr>
              <a:t>;</a:t>
            </a:r>
          </a:p>
          <a:p>
            <a:pPr marL="0" indent="0">
              <a:buNone/>
            </a:pPr>
            <a:endParaRPr lang="et-EE" sz="1200" dirty="0">
              <a:latin typeface="Consolas" panose="020B0609020204030204" pitchFamily="49" charset="0"/>
              <a:cs typeface="Consolas" panose="020B0609020204030204" pitchFamily="49" charset="0"/>
            </a:endParaRPr>
          </a:p>
          <a:p>
            <a:pPr marL="0" indent="0">
              <a:buNone/>
            </a:pPr>
            <a:r>
              <a:rPr lang="et-EE" sz="1200" dirty="0" smtClean="0">
                <a:latin typeface="Consolas" panose="020B0609020204030204" pitchFamily="49" charset="0"/>
                <a:cs typeface="Consolas" panose="020B0609020204030204" pitchFamily="49" charset="0"/>
              </a:rPr>
              <a:t>  </a:t>
            </a:r>
            <a:r>
              <a:rPr lang="et-EE" sz="1200" dirty="0" err="1" smtClean="0">
                <a:latin typeface="Consolas" panose="020B0609020204030204" pitchFamily="49" charset="0"/>
                <a:cs typeface="Consolas" panose="020B0609020204030204" pitchFamily="49" charset="0"/>
              </a:rPr>
              <a:t>lincat</a:t>
            </a:r>
            <a:endParaRPr lang="et-EE" sz="1200" dirty="0">
              <a:latin typeface="Consolas" panose="020B0609020204030204" pitchFamily="49" charset="0"/>
              <a:cs typeface="Consolas" panose="020B0609020204030204" pitchFamily="49" charset="0"/>
            </a:endParaRPr>
          </a:p>
          <a:p>
            <a:pPr marL="0" indent="0">
              <a:buNone/>
            </a:pP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Experiencer_R</a:t>
            </a: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Stimulus_R</a:t>
            </a: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Attribute_R</a:t>
            </a:r>
            <a:r>
              <a:rPr lang="et-EE" sz="1200" dirty="0">
                <a:latin typeface="Consolas" panose="020B0609020204030204" pitchFamily="49" charset="0"/>
                <a:cs typeface="Consolas" panose="020B0609020204030204" pitchFamily="49" charset="0"/>
              </a:rPr>
              <a:t> = { </a:t>
            </a:r>
            <a:r>
              <a:rPr lang="et-EE" sz="1200" dirty="0" err="1">
                <a:latin typeface="Consolas" panose="020B0609020204030204" pitchFamily="49" charset="0"/>
                <a:cs typeface="Consolas" panose="020B0609020204030204" pitchFamily="49" charset="0"/>
              </a:rPr>
              <a:t>np</a:t>
            </a:r>
            <a:r>
              <a:rPr lang="et-EE" sz="1200" dirty="0">
                <a:latin typeface="Consolas" panose="020B0609020204030204" pitchFamily="49" charset="0"/>
                <a:cs typeface="Consolas" panose="020B0609020204030204" pitchFamily="49" charset="0"/>
              </a:rPr>
              <a:t> : </a:t>
            </a:r>
            <a:r>
              <a:rPr lang="et-EE" sz="1200" dirty="0" err="1">
                <a:latin typeface="Consolas" panose="020B0609020204030204" pitchFamily="49" charset="0"/>
                <a:cs typeface="Consolas" panose="020B0609020204030204" pitchFamily="49" charset="0"/>
              </a:rPr>
              <a:t>NP</a:t>
            </a:r>
            <a:r>
              <a:rPr lang="et-EE" sz="1200" dirty="0">
                <a:latin typeface="Consolas" panose="020B0609020204030204" pitchFamily="49" charset="0"/>
                <a:cs typeface="Consolas" panose="020B0609020204030204" pitchFamily="49" charset="0"/>
              </a:rPr>
              <a:t> ; s : S; r : </a:t>
            </a:r>
            <a:r>
              <a:rPr lang="et-EE" sz="1200" dirty="0" err="1">
                <a:latin typeface="Consolas" panose="020B0609020204030204" pitchFamily="49" charset="0"/>
                <a:cs typeface="Consolas" panose="020B0609020204030204" pitchFamily="49" charset="0"/>
              </a:rPr>
              <a:t>SemRes</a:t>
            </a:r>
            <a:r>
              <a:rPr lang="et-EE" sz="1200" dirty="0">
                <a:latin typeface="Consolas" panose="020B0609020204030204" pitchFamily="49" charset="0"/>
                <a:cs typeface="Consolas" panose="020B0609020204030204" pitchFamily="49" charset="0"/>
              </a:rPr>
              <a:t> } </a:t>
            </a:r>
            <a:r>
              <a:rPr lang="et-EE" sz="1200" dirty="0" smtClean="0">
                <a:latin typeface="Consolas" panose="020B0609020204030204" pitchFamily="49" charset="0"/>
                <a:cs typeface="Consolas" panose="020B0609020204030204" pitchFamily="49" charset="0"/>
              </a:rPr>
              <a:t>;</a:t>
            </a:r>
          </a:p>
          <a:p>
            <a:pPr marL="0" indent="0">
              <a:buNone/>
            </a:pPr>
            <a:endParaRPr lang="et-EE" sz="1200" dirty="0">
              <a:latin typeface="Consolas" panose="020B0609020204030204" pitchFamily="49" charset="0"/>
              <a:cs typeface="Consolas" panose="020B0609020204030204" pitchFamily="49" charset="0"/>
            </a:endParaRPr>
          </a:p>
          <a:p>
            <a:pPr marL="0" indent="0">
              <a:buNone/>
            </a:pP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lin</a:t>
            </a:r>
            <a:endParaRPr lang="et-EE" sz="1200" dirty="0">
              <a:latin typeface="Consolas" panose="020B0609020204030204" pitchFamily="49" charset="0"/>
              <a:cs typeface="Consolas" panose="020B0609020204030204" pitchFamily="49" charset="0"/>
            </a:endParaRPr>
          </a:p>
          <a:p>
            <a:pPr marL="0" indent="0">
              <a:buNone/>
            </a:pPr>
            <a:r>
              <a:rPr lang="et-EE" sz="1200" dirty="0" smtClean="0">
                <a:latin typeface="Consolas" panose="020B0609020204030204" pitchFamily="49" charset="0"/>
                <a:cs typeface="Consolas" panose="020B0609020204030204" pitchFamily="49" charset="0"/>
              </a:rPr>
              <a:t>    </a:t>
            </a:r>
            <a:r>
              <a:rPr lang="et-EE" sz="1200" dirty="0" err="1" smtClean="0">
                <a:latin typeface="Consolas" panose="020B0609020204030204" pitchFamily="49" charset="0"/>
                <a:cs typeface="Consolas" panose="020B0609020204030204" pitchFamily="49" charset="0"/>
              </a:rPr>
              <a:t>ExpRole</a:t>
            </a:r>
            <a:r>
              <a:rPr lang="et-EE" sz="1200" dirty="0" smtClean="0">
                <a:latin typeface="Consolas" panose="020B0609020204030204" pitchFamily="49" charset="0"/>
                <a:cs typeface="Consolas" panose="020B0609020204030204" pitchFamily="49" charset="0"/>
              </a:rPr>
              <a:t> </a:t>
            </a:r>
            <a:r>
              <a:rPr lang="et-EE" sz="1200" dirty="0">
                <a:latin typeface="Consolas" panose="020B0609020204030204" pitchFamily="49" charset="0"/>
                <a:cs typeface="Consolas" panose="020B0609020204030204" pitchFamily="49" charset="0"/>
              </a:rPr>
              <a:t>n = { </a:t>
            </a:r>
            <a:r>
              <a:rPr lang="et-EE" sz="1200" dirty="0" err="1">
                <a:latin typeface="Consolas" panose="020B0609020204030204" pitchFamily="49" charset="0"/>
                <a:cs typeface="Consolas" panose="020B0609020204030204" pitchFamily="49" charset="0"/>
              </a:rPr>
              <a:t>np</a:t>
            </a:r>
            <a:r>
              <a:rPr lang="et-EE" sz="1200" dirty="0">
                <a:latin typeface="Consolas" panose="020B0609020204030204" pitchFamily="49" charset="0"/>
                <a:cs typeface="Consolas" panose="020B0609020204030204" pitchFamily="49" charset="0"/>
              </a:rPr>
              <a:t> = n ; s = </a:t>
            </a:r>
            <a:r>
              <a:rPr lang="et-EE" sz="1200" dirty="0" err="1">
                <a:latin typeface="Consolas" panose="020B0609020204030204" pitchFamily="49" charset="0"/>
                <a:cs typeface="Consolas" panose="020B0609020204030204" pitchFamily="49" charset="0"/>
              </a:rPr>
              <a:t>C.mkS</a:t>
            </a: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C.mkCl</a:t>
            </a: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P.mkN</a:t>
            </a: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Predef.nonExist</a:t>
            </a:r>
            <a:r>
              <a:rPr lang="et-EE" sz="1200" dirty="0">
                <a:latin typeface="Consolas" panose="020B0609020204030204" pitchFamily="49" charset="0"/>
                <a:cs typeface="Consolas" panose="020B0609020204030204" pitchFamily="49" charset="0"/>
              </a:rPr>
              <a:t>)); r = </a:t>
            </a:r>
            <a:r>
              <a:rPr lang="et-EE" sz="1200" dirty="0" err="1">
                <a:latin typeface="Consolas" panose="020B0609020204030204" pitchFamily="49" charset="0"/>
                <a:cs typeface="Consolas" panose="020B0609020204030204" pitchFamily="49" charset="0"/>
              </a:rPr>
              <a:t>Animate</a:t>
            </a:r>
            <a:r>
              <a:rPr lang="et-EE" sz="1200" dirty="0">
                <a:latin typeface="Consolas" panose="020B0609020204030204" pitchFamily="49" charset="0"/>
                <a:cs typeface="Consolas" panose="020B0609020204030204" pitchFamily="49" charset="0"/>
              </a:rPr>
              <a:t> };</a:t>
            </a:r>
          </a:p>
          <a:p>
            <a:pPr marL="0" indent="0">
              <a:buNone/>
            </a:pP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StimRole</a:t>
            </a:r>
            <a:r>
              <a:rPr lang="et-EE" sz="1200" dirty="0">
                <a:latin typeface="Consolas" panose="020B0609020204030204" pitchFamily="49" charset="0"/>
                <a:cs typeface="Consolas" panose="020B0609020204030204" pitchFamily="49" charset="0"/>
              </a:rPr>
              <a:t> n = { </a:t>
            </a:r>
            <a:r>
              <a:rPr lang="et-EE" sz="1200" dirty="0" err="1">
                <a:latin typeface="Consolas" panose="020B0609020204030204" pitchFamily="49" charset="0"/>
                <a:cs typeface="Consolas" panose="020B0609020204030204" pitchFamily="49" charset="0"/>
              </a:rPr>
              <a:t>np</a:t>
            </a:r>
            <a:r>
              <a:rPr lang="et-EE" sz="1200" dirty="0">
                <a:latin typeface="Consolas" panose="020B0609020204030204" pitchFamily="49" charset="0"/>
                <a:cs typeface="Consolas" panose="020B0609020204030204" pitchFamily="49" charset="0"/>
              </a:rPr>
              <a:t> = n ; s = </a:t>
            </a:r>
            <a:r>
              <a:rPr lang="et-EE" sz="1200" dirty="0" err="1">
                <a:latin typeface="Consolas" panose="020B0609020204030204" pitchFamily="49" charset="0"/>
                <a:cs typeface="Consolas" panose="020B0609020204030204" pitchFamily="49" charset="0"/>
              </a:rPr>
              <a:t>C.mkS</a:t>
            </a: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C.mkCl</a:t>
            </a: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P.mkN</a:t>
            </a: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Predef.nonExist</a:t>
            </a:r>
            <a:r>
              <a:rPr lang="et-EE" sz="1200" dirty="0">
                <a:latin typeface="Consolas" panose="020B0609020204030204" pitchFamily="49" charset="0"/>
                <a:cs typeface="Consolas" panose="020B0609020204030204" pitchFamily="49" charset="0"/>
              </a:rPr>
              <a:t>)); r = </a:t>
            </a:r>
            <a:r>
              <a:rPr lang="et-EE" sz="1200" dirty="0" err="1">
                <a:latin typeface="Consolas" panose="020B0609020204030204" pitchFamily="49" charset="0"/>
                <a:cs typeface="Consolas" panose="020B0609020204030204" pitchFamily="49" charset="0"/>
              </a:rPr>
              <a:t>Animate</a:t>
            </a:r>
            <a:r>
              <a:rPr lang="et-EE" sz="1200" dirty="0">
                <a:latin typeface="Consolas" panose="020B0609020204030204" pitchFamily="49" charset="0"/>
                <a:cs typeface="Consolas" panose="020B0609020204030204" pitchFamily="49" charset="0"/>
              </a:rPr>
              <a:t> };</a:t>
            </a:r>
          </a:p>
          <a:p>
            <a:pPr marL="0" indent="0">
              <a:buNone/>
            </a:pP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AttrRole</a:t>
            </a:r>
            <a:r>
              <a:rPr lang="et-EE" sz="1200" dirty="0">
                <a:latin typeface="Consolas" panose="020B0609020204030204" pitchFamily="49" charset="0"/>
                <a:cs typeface="Consolas" panose="020B0609020204030204" pitchFamily="49" charset="0"/>
              </a:rPr>
              <a:t> n = { </a:t>
            </a:r>
            <a:r>
              <a:rPr lang="et-EE" sz="1200" dirty="0" err="1">
                <a:latin typeface="Consolas" panose="020B0609020204030204" pitchFamily="49" charset="0"/>
                <a:cs typeface="Consolas" panose="020B0609020204030204" pitchFamily="49" charset="0"/>
              </a:rPr>
              <a:t>np</a:t>
            </a:r>
            <a:r>
              <a:rPr lang="et-EE" sz="1200" dirty="0">
                <a:latin typeface="Consolas" panose="020B0609020204030204" pitchFamily="49" charset="0"/>
                <a:cs typeface="Consolas" panose="020B0609020204030204" pitchFamily="49" charset="0"/>
              </a:rPr>
              <a:t> = n ; s = </a:t>
            </a:r>
            <a:r>
              <a:rPr lang="et-EE" sz="1200" dirty="0" err="1">
                <a:latin typeface="Consolas" panose="020B0609020204030204" pitchFamily="49" charset="0"/>
                <a:cs typeface="Consolas" panose="020B0609020204030204" pitchFamily="49" charset="0"/>
              </a:rPr>
              <a:t>C.mkS</a:t>
            </a: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C.mkCl</a:t>
            </a: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P.mkN</a:t>
            </a: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Predef.nonExist</a:t>
            </a:r>
            <a:r>
              <a:rPr lang="et-EE" sz="1200" dirty="0">
                <a:latin typeface="Consolas" panose="020B0609020204030204" pitchFamily="49" charset="0"/>
                <a:cs typeface="Consolas" panose="020B0609020204030204" pitchFamily="49" charset="0"/>
              </a:rPr>
              <a:t>)); r = </a:t>
            </a:r>
            <a:r>
              <a:rPr lang="et-EE" sz="1200" dirty="0" err="1">
                <a:latin typeface="Consolas" panose="020B0609020204030204" pitchFamily="49" charset="0"/>
                <a:cs typeface="Consolas" panose="020B0609020204030204" pitchFamily="49" charset="0"/>
              </a:rPr>
              <a:t>Abstract</a:t>
            </a:r>
            <a:r>
              <a:rPr lang="et-EE" sz="1200" dirty="0">
                <a:latin typeface="Consolas" panose="020B0609020204030204" pitchFamily="49" charset="0"/>
                <a:cs typeface="Consolas" panose="020B0609020204030204" pitchFamily="49" charset="0"/>
              </a:rPr>
              <a:t> };</a:t>
            </a:r>
          </a:p>
          <a:p>
            <a:pPr marL="0" indent="0">
              <a:buNone/>
            </a:pPr>
            <a:r>
              <a:rPr lang="et-EE" sz="1200" dirty="0" smtClean="0">
                <a:latin typeface="Consolas" panose="020B0609020204030204" pitchFamily="49" charset="0"/>
                <a:cs typeface="Consolas" panose="020B0609020204030204" pitchFamily="49" charset="0"/>
              </a:rPr>
              <a:t>    </a:t>
            </a:r>
            <a:r>
              <a:rPr lang="et-EE" sz="1200" dirty="0" err="1" smtClean="0">
                <a:latin typeface="Consolas" panose="020B0609020204030204" pitchFamily="49" charset="0"/>
                <a:cs typeface="Consolas" panose="020B0609020204030204" pitchFamily="49" charset="0"/>
              </a:rPr>
              <a:t>StimRoleS</a:t>
            </a:r>
            <a:r>
              <a:rPr lang="et-EE" sz="1200" dirty="0" smtClean="0">
                <a:latin typeface="Consolas" panose="020B0609020204030204" pitchFamily="49" charset="0"/>
                <a:cs typeface="Consolas" panose="020B0609020204030204" pitchFamily="49" charset="0"/>
              </a:rPr>
              <a:t> </a:t>
            </a:r>
            <a:r>
              <a:rPr lang="et-EE" sz="1200" dirty="0">
                <a:latin typeface="Consolas" panose="020B0609020204030204" pitchFamily="49" charset="0"/>
                <a:cs typeface="Consolas" panose="020B0609020204030204" pitchFamily="49" charset="0"/>
              </a:rPr>
              <a:t>x = { </a:t>
            </a:r>
            <a:r>
              <a:rPr lang="et-EE" sz="1200" dirty="0" err="1">
                <a:latin typeface="Consolas" panose="020B0609020204030204" pitchFamily="49" charset="0"/>
                <a:cs typeface="Consolas" panose="020B0609020204030204" pitchFamily="49" charset="0"/>
              </a:rPr>
              <a:t>np</a:t>
            </a:r>
            <a:r>
              <a:rPr lang="et-EE" sz="1200" dirty="0">
                <a:latin typeface="Consolas" panose="020B0609020204030204" pitchFamily="49" charset="0"/>
                <a:cs typeface="Consolas" panose="020B0609020204030204" pitchFamily="49" charset="0"/>
              </a:rPr>
              <a:t> = </a:t>
            </a:r>
            <a:r>
              <a:rPr lang="et-EE" sz="1200" dirty="0" err="1">
                <a:latin typeface="Consolas" panose="020B0609020204030204" pitchFamily="49" charset="0"/>
                <a:cs typeface="Consolas" panose="020B0609020204030204" pitchFamily="49" charset="0"/>
              </a:rPr>
              <a:t>C.mkNP</a:t>
            </a: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P.mkN</a:t>
            </a: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Predef.nonExist</a:t>
            </a:r>
            <a:r>
              <a:rPr lang="et-EE" sz="1200" dirty="0">
                <a:latin typeface="Consolas" panose="020B0609020204030204" pitchFamily="49" charset="0"/>
                <a:cs typeface="Consolas" panose="020B0609020204030204" pitchFamily="49" charset="0"/>
              </a:rPr>
              <a:t>) ; s = x ; r = </a:t>
            </a:r>
            <a:r>
              <a:rPr lang="et-EE" sz="1200" dirty="0" err="1">
                <a:latin typeface="Consolas" panose="020B0609020204030204" pitchFamily="49" charset="0"/>
                <a:cs typeface="Consolas" panose="020B0609020204030204" pitchFamily="49" charset="0"/>
              </a:rPr>
              <a:t>Abstract</a:t>
            </a:r>
            <a:r>
              <a:rPr lang="et-EE" sz="1200" dirty="0">
                <a:latin typeface="Consolas" panose="020B0609020204030204" pitchFamily="49" charset="0"/>
                <a:cs typeface="Consolas" panose="020B0609020204030204" pitchFamily="49" charset="0"/>
              </a:rPr>
              <a:t> };</a:t>
            </a:r>
          </a:p>
          <a:p>
            <a:pPr marL="0" indent="0">
              <a:buNone/>
            </a:pPr>
            <a:r>
              <a:rPr lang="et-EE" sz="1200" dirty="0" smtClean="0">
                <a:latin typeface="Consolas" panose="020B0609020204030204" pitchFamily="49" charset="0"/>
                <a:cs typeface="Consolas" panose="020B0609020204030204" pitchFamily="49" charset="0"/>
              </a:rPr>
              <a:t>    </a:t>
            </a:r>
            <a:r>
              <a:rPr lang="et-EE" sz="1200" dirty="0" err="1" smtClean="0">
                <a:latin typeface="Consolas" panose="020B0609020204030204" pitchFamily="49" charset="0"/>
                <a:cs typeface="Consolas" panose="020B0609020204030204" pitchFamily="49" charset="0"/>
              </a:rPr>
              <a:t>ExpRoleAsNP</a:t>
            </a:r>
            <a:r>
              <a:rPr lang="et-EE" sz="1200" dirty="0" smtClean="0">
                <a:latin typeface="Consolas" panose="020B0609020204030204" pitchFamily="49" charset="0"/>
                <a:cs typeface="Consolas" panose="020B0609020204030204" pitchFamily="49" charset="0"/>
              </a:rPr>
              <a:t> </a:t>
            </a:r>
            <a:r>
              <a:rPr lang="et-EE" sz="1200" dirty="0">
                <a:latin typeface="Consolas" panose="020B0609020204030204" pitchFamily="49" charset="0"/>
                <a:cs typeface="Consolas" panose="020B0609020204030204" pitchFamily="49" charset="0"/>
              </a:rPr>
              <a:t>r = </a:t>
            </a:r>
            <a:r>
              <a:rPr lang="et-EE" sz="1200" dirty="0" err="1">
                <a:latin typeface="Consolas" panose="020B0609020204030204" pitchFamily="49" charset="0"/>
                <a:cs typeface="Consolas" panose="020B0609020204030204" pitchFamily="49" charset="0"/>
              </a:rPr>
              <a:t>r.np</a:t>
            </a:r>
            <a:r>
              <a:rPr lang="et-EE" sz="1200" dirty="0">
                <a:latin typeface="Consolas" panose="020B0609020204030204" pitchFamily="49" charset="0"/>
                <a:cs typeface="Consolas" panose="020B0609020204030204" pitchFamily="49" charset="0"/>
              </a:rPr>
              <a:t> ;</a:t>
            </a:r>
          </a:p>
          <a:p>
            <a:pPr marL="0" indent="0">
              <a:buNone/>
            </a:pP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StimRoleAsNP</a:t>
            </a:r>
            <a:r>
              <a:rPr lang="et-EE" sz="1200" dirty="0">
                <a:latin typeface="Consolas" panose="020B0609020204030204" pitchFamily="49" charset="0"/>
                <a:cs typeface="Consolas" panose="020B0609020204030204" pitchFamily="49" charset="0"/>
              </a:rPr>
              <a:t> r = </a:t>
            </a:r>
            <a:r>
              <a:rPr lang="et-EE" sz="1200" dirty="0" err="1">
                <a:latin typeface="Consolas" panose="020B0609020204030204" pitchFamily="49" charset="0"/>
                <a:cs typeface="Consolas" panose="020B0609020204030204" pitchFamily="49" charset="0"/>
              </a:rPr>
              <a:t>r.np</a:t>
            </a:r>
            <a:r>
              <a:rPr lang="et-EE" sz="1200" dirty="0">
                <a:latin typeface="Consolas" panose="020B0609020204030204" pitchFamily="49" charset="0"/>
                <a:cs typeface="Consolas" panose="020B0609020204030204" pitchFamily="49" charset="0"/>
              </a:rPr>
              <a:t> ;</a:t>
            </a:r>
          </a:p>
          <a:p>
            <a:pPr marL="0" indent="0">
              <a:buNone/>
            </a:pP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AttrRoleAsNP</a:t>
            </a:r>
            <a:r>
              <a:rPr lang="et-EE" sz="1200" dirty="0">
                <a:latin typeface="Consolas" panose="020B0609020204030204" pitchFamily="49" charset="0"/>
                <a:cs typeface="Consolas" panose="020B0609020204030204" pitchFamily="49" charset="0"/>
              </a:rPr>
              <a:t> r = </a:t>
            </a:r>
            <a:r>
              <a:rPr lang="et-EE" sz="1200" dirty="0" err="1">
                <a:latin typeface="Consolas" panose="020B0609020204030204" pitchFamily="49" charset="0"/>
                <a:cs typeface="Consolas" panose="020B0609020204030204" pitchFamily="49" charset="0"/>
              </a:rPr>
              <a:t>r.np</a:t>
            </a:r>
            <a:r>
              <a:rPr lang="et-EE" sz="1200" dirty="0">
                <a:latin typeface="Consolas" panose="020B0609020204030204" pitchFamily="49" charset="0"/>
                <a:cs typeface="Consolas" panose="020B0609020204030204" pitchFamily="49" charset="0"/>
              </a:rPr>
              <a:t> ;</a:t>
            </a:r>
          </a:p>
          <a:p>
            <a:pPr marL="0" indent="0">
              <a:buNone/>
            </a:pPr>
            <a:r>
              <a:rPr lang="et-EE" sz="1200" dirty="0" smtClean="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StimRoleAsS</a:t>
            </a:r>
            <a:r>
              <a:rPr lang="et-EE" sz="1200" dirty="0">
                <a:latin typeface="Consolas" panose="020B0609020204030204" pitchFamily="49" charset="0"/>
                <a:cs typeface="Consolas" panose="020B0609020204030204" pitchFamily="49" charset="0"/>
              </a:rPr>
              <a:t> r = </a:t>
            </a:r>
            <a:r>
              <a:rPr lang="et-EE" sz="1200" dirty="0" err="1">
                <a:latin typeface="Consolas" panose="020B0609020204030204" pitchFamily="49" charset="0"/>
                <a:cs typeface="Consolas" panose="020B0609020204030204" pitchFamily="49" charset="0"/>
              </a:rPr>
              <a:t>r.s</a:t>
            </a:r>
            <a:r>
              <a:rPr lang="et-EE" sz="1200" dirty="0">
                <a:latin typeface="Consolas" panose="020B0609020204030204" pitchFamily="49" charset="0"/>
                <a:cs typeface="Consolas" panose="020B0609020204030204" pitchFamily="49" charset="0"/>
              </a:rPr>
              <a:t> ;</a:t>
            </a:r>
          </a:p>
          <a:p>
            <a:pPr marL="0" indent="0">
              <a:buNone/>
            </a:pPr>
            <a:r>
              <a:rPr lang="et-EE" sz="1200" dirty="0" smtClean="0">
                <a:latin typeface="Consolas" panose="020B0609020204030204" pitchFamily="49" charset="0"/>
                <a:cs typeface="Consolas" panose="020B0609020204030204" pitchFamily="49" charset="0"/>
              </a:rPr>
              <a:t>}</a:t>
            </a:r>
            <a:endParaRPr lang="et-EE" sz="120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198094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Verb </a:t>
            </a:r>
            <a:r>
              <a:rPr lang="et-EE" dirty="0" err="1" smtClean="0"/>
              <a:t>classes</a:t>
            </a:r>
            <a:r>
              <a:rPr lang="et-EE" dirty="0" smtClean="0"/>
              <a:t> </a:t>
            </a:r>
            <a:r>
              <a:rPr lang="et-EE" dirty="0" err="1" smtClean="0"/>
              <a:t>in</a:t>
            </a:r>
            <a:r>
              <a:rPr lang="et-EE" dirty="0" smtClean="0"/>
              <a:t> </a:t>
            </a:r>
            <a:r>
              <a:rPr lang="et-EE" dirty="0" err="1" smtClean="0"/>
              <a:t>abstract</a:t>
            </a:r>
            <a:endParaRPr lang="et-EE" dirty="0"/>
          </a:p>
        </p:txBody>
      </p:sp>
      <p:sp>
        <p:nvSpPr>
          <p:cNvPr id="3" name="Content Placeholder 2"/>
          <p:cNvSpPr>
            <a:spLocks noGrp="1"/>
          </p:cNvSpPr>
          <p:nvPr>
            <p:ph idx="1"/>
          </p:nvPr>
        </p:nvSpPr>
        <p:spPr>
          <a:xfrm>
            <a:off x="457200" y="1268760"/>
            <a:ext cx="8229600" cy="4857403"/>
          </a:xfrm>
        </p:spPr>
        <p:txBody>
          <a:bodyPr>
            <a:normAutofit fontScale="92500" lnSpcReduction="10000"/>
          </a:bodyPr>
          <a:lstStyle/>
          <a:p>
            <a:pPr marL="0" indent="0">
              <a:buNone/>
            </a:pPr>
            <a:r>
              <a:rPr lang="et-EE" sz="1600" dirty="0" err="1">
                <a:latin typeface="Consolas" panose="020B0609020204030204" pitchFamily="49" charset="0"/>
                <a:cs typeface="Consolas" panose="020B0609020204030204" pitchFamily="49" charset="0"/>
              </a:rPr>
              <a:t>abstract</a:t>
            </a:r>
            <a:r>
              <a:rPr lang="et-EE" sz="1600" dirty="0">
                <a:latin typeface="Consolas" panose="020B0609020204030204" pitchFamily="49" charset="0"/>
                <a:cs typeface="Consolas" panose="020B0609020204030204" pitchFamily="49" charset="0"/>
              </a:rPr>
              <a:t> VNC_31_2 = </a:t>
            </a:r>
            <a:r>
              <a:rPr lang="et-EE" sz="1600" dirty="0" err="1">
                <a:latin typeface="Consolas" panose="020B0609020204030204" pitchFamily="49" charset="0"/>
                <a:cs typeface="Consolas" panose="020B0609020204030204" pitchFamily="49" charset="0"/>
              </a:rPr>
              <a:t>VNSyntax</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Roles</a:t>
            </a:r>
            <a:r>
              <a:rPr lang="et-EE" sz="1600" dirty="0">
                <a:latin typeface="Consolas" panose="020B0609020204030204" pitchFamily="49" charset="0"/>
                <a:cs typeface="Consolas" panose="020B0609020204030204" pitchFamily="49" charset="0"/>
              </a:rPr>
              <a:t> ** {</a:t>
            </a:r>
          </a:p>
          <a:p>
            <a:pPr marL="0" indent="0">
              <a:buNone/>
            </a:pP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cat</a:t>
            </a:r>
            <a:endParaRPr lang="et-EE" sz="1600" dirty="0">
              <a:latin typeface="Consolas" panose="020B0609020204030204" pitchFamily="49" charset="0"/>
              <a:cs typeface="Consolas" panose="020B0609020204030204" pitchFamily="49" charset="0"/>
            </a:endParaRPr>
          </a:p>
          <a:p>
            <a:pPr marL="0" indent="0">
              <a:buNone/>
            </a:pP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Admire_VC</a:t>
            </a:r>
            <a:r>
              <a:rPr lang="et-EE" sz="1600" dirty="0">
                <a:latin typeface="Consolas" panose="020B0609020204030204" pitchFamily="49" charset="0"/>
                <a:cs typeface="Consolas" panose="020B0609020204030204" pitchFamily="49" charset="0"/>
              </a:rPr>
              <a:t> ;</a:t>
            </a:r>
          </a:p>
          <a:p>
            <a:pPr marL="0" indent="0">
              <a:buNone/>
            </a:pP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fun</a:t>
            </a:r>
            <a:endParaRPr lang="et-EE" sz="1600" dirty="0">
              <a:latin typeface="Consolas" panose="020B0609020204030204" pitchFamily="49" charset="0"/>
              <a:cs typeface="Consolas" panose="020B0609020204030204" pitchFamily="49" charset="0"/>
            </a:endParaRPr>
          </a:p>
          <a:p>
            <a:pPr marL="0" indent="0">
              <a:buNone/>
            </a:pP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mkAdmire</a:t>
            </a:r>
            <a:r>
              <a:rPr lang="et-EE" sz="1600" dirty="0">
                <a:latin typeface="Consolas" panose="020B0609020204030204" pitchFamily="49" charset="0"/>
                <a:cs typeface="Consolas" panose="020B0609020204030204" pitchFamily="49" charset="0"/>
              </a:rPr>
              <a:t> : VNV -&gt; </a:t>
            </a:r>
            <a:r>
              <a:rPr lang="et-EE" sz="1600" dirty="0" err="1">
                <a:latin typeface="Consolas" panose="020B0609020204030204" pitchFamily="49" charset="0"/>
                <a:cs typeface="Consolas" panose="020B0609020204030204" pitchFamily="49" charset="0"/>
              </a:rPr>
              <a:t>Admire_VC</a:t>
            </a:r>
            <a:r>
              <a:rPr lang="et-EE" sz="1600" dirty="0">
                <a:latin typeface="Consolas" panose="020B0609020204030204" pitchFamily="49" charset="0"/>
                <a:cs typeface="Consolas" panose="020B0609020204030204" pitchFamily="49" charset="0"/>
              </a:rPr>
              <a:t> ;</a:t>
            </a:r>
          </a:p>
          <a:p>
            <a:pPr marL="0" indent="0">
              <a:buNone/>
            </a:pPr>
            <a:r>
              <a:rPr lang="et-EE" sz="1600" dirty="0">
                <a:latin typeface="Consolas" panose="020B0609020204030204" pitchFamily="49" charset="0"/>
                <a:cs typeface="Consolas" panose="020B0609020204030204" pitchFamily="49" charset="0"/>
              </a:rPr>
              <a:t>    use2pAdmire : </a:t>
            </a:r>
            <a:r>
              <a:rPr lang="et-EE" sz="1600" dirty="0" err="1">
                <a:latin typeface="Consolas" panose="020B0609020204030204" pitchFamily="49" charset="0"/>
                <a:cs typeface="Consolas" panose="020B0609020204030204" pitchFamily="49" charset="0"/>
              </a:rPr>
              <a:t>Admire_VC</a:t>
            </a:r>
            <a:r>
              <a:rPr lang="et-EE" sz="1600" dirty="0">
                <a:latin typeface="Consolas" panose="020B0609020204030204" pitchFamily="49" charset="0"/>
                <a:cs typeface="Consolas" panose="020B0609020204030204" pitchFamily="49" charset="0"/>
              </a:rPr>
              <a:t> -&gt; </a:t>
            </a:r>
            <a:r>
              <a:rPr lang="et-EE" sz="1600" dirty="0" err="1">
                <a:latin typeface="Consolas" panose="020B0609020204030204" pitchFamily="49" charset="0"/>
                <a:cs typeface="Consolas" panose="020B0609020204030204" pitchFamily="49" charset="0"/>
              </a:rPr>
              <a:t>Experiencer_R</a:t>
            </a:r>
            <a:r>
              <a:rPr lang="et-EE" sz="1600" dirty="0">
                <a:latin typeface="Consolas" panose="020B0609020204030204" pitchFamily="49" charset="0"/>
                <a:cs typeface="Consolas" panose="020B0609020204030204" pitchFamily="49" charset="0"/>
              </a:rPr>
              <a:t> -&gt; </a:t>
            </a:r>
            <a:r>
              <a:rPr lang="et-EE" sz="1600" dirty="0" err="1">
                <a:latin typeface="Consolas" panose="020B0609020204030204" pitchFamily="49" charset="0"/>
                <a:cs typeface="Consolas" panose="020B0609020204030204" pitchFamily="49" charset="0"/>
              </a:rPr>
              <a:t>Stimulus_R</a:t>
            </a:r>
            <a:r>
              <a:rPr lang="et-EE" sz="1600" dirty="0">
                <a:latin typeface="Consolas" panose="020B0609020204030204" pitchFamily="49" charset="0"/>
                <a:cs typeface="Consolas" panose="020B0609020204030204" pitchFamily="49" charset="0"/>
              </a:rPr>
              <a:t> -&gt; VNCL ;</a:t>
            </a:r>
          </a:p>
          <a:p>
            <a:pPr marL="0" indent="0">
              <a:buNone/>
            </a:pPr>
            <a:r>
              <a:rPr lang="et-EE" sz="1600" dirty="0">
                <a:latin typeface="Consolas" panose="020B0609020204030204" pitchFamily="49" charset="0"/>
                <a:cs typeface="Consolas" panose="020B0609020204030204" pitchFamily="49" charset="0"/>
              </a:rPr>
              <a:t>    use3pAdmire : </a:t>
            </a:r>
            <a:r>
              <a:rPr lang="et-EE" sz="1600" dirty="0" err="1">
                <a:latin typeface="Consolas" panose="020B0609020204030204" pitchFamily="49" charset="0"/>
                <a:cs typeface="Consolas" panose="020B0609020204030204" pitchFamily="49" charset="0"/>
              </a:rPr>
              <a:t>Admire_VC</a:t>
            </a:r>
            <a:r>
              <a:rPr lang="et-EE" sz="1600" dirty="0">
                <a:latin typeface="Consolas" panose="020B0609020204030204" pitchFamily="49" charset="0"/>
                <a:cs typeface="Consolas" panose="020B0609020204030204" pitchFamily="49" charset="0"/>
              </a:rPr>
              <a:t> -&gt; </a:t>
            </a:r>
            <a:r>
              <a:rPr lang="et-EE" sz="1600" dirty="0" err="1">
                <a:latin typeface="Consolas" panose="020B0609020204030204" pitchFamily="49" charset="0"/>
                <a:cs typeface="Consolas" panose="020B0609020204030204" pitchFamily="49" charset="0"/>
              </a:rPr>
              <a:t>Experiencer_R</a:t>
            </a:r>
            <a:r>
              <a:rPr lang="et-EE" sz="1600" dirty="0">
                <a:latin typeface="Consolas" panose="020B0609020204030204" pitchFamily="49" charset="0"/>
                <a:cs typeface="Consolas" panose="020B0609020204030204" pitchFamily="49" charset="0"/>
              </a:rPr>
              <a:t> -&gt; </a:t>
            </a:r>
            <a:r>
              <a:rPr lang="et-EE" sz="1600" dirty="0" err="1">
                <a:latin typeface="Consolas" panose="020B0609020204030204" pitchFamily="49" charset="0"/>
                <a:cs typeface="Consolas" panose="020B0609020204030204" pitchFamily="49" charset="0"/>
              </a:rPr>
              <a:t>Stimulus_R</a:t>
            </a:r>
            <a:r>
              <a:rPr lang="et-EE" sz="1600" dirty="0">
                <a:latin typeface="Consolas" panose="020B0609020204030204" pitchFamily="49" charset="0"/>
                <a:cs typeface="Consolas" panose="020B0609020204030204" pitchFamily="49" charset="0"/>
              </a:rPr>
              <a:t> -&gt; </a:t>
            </a:r>
            <a:endParaRPr lang="et-EE" sz="1600" dirty="0" smtClean="0">
              <a:latin typeface="Consolas" panose="020B0609020204030204" pitchFamily="49" charset="0"/>
              <a:cs typeface="Consolas" panose="020B0609020204030204" pitchFamily="49" charset="0"/>
            </a:endParaRPr>
          </a:p>
          <a:p>
            <a:pPr marL="0" indent="0">
              <a:buNone/>
            </a:pPr>
            <a:r>
              <a:rPr lang="et-EE" sz="1600" dirty="0">
                <a:latin typeface="Consolas" panose="020B0609020204030204" pitchFamily="49" charset="0"/>
                <a:cs typeface="Consolas" panose="020B0609020204030204" pitchFamily="49" charset="0"/>
              </a:rPr>
              <a:t>	</a:t>
            </a:r>
            <a:r>
              <a:rPr lang="et-EE" sz="1600" dirty="0" smtClean="0">
                <a:latin typeface="Consolas" panose="020B0609020204030204" pitchFamily="49" charset="0"/>
                <a:cs typeface="Consolas" panose="020B0609020204030204" pitchFamily="49" charset="0"/>
              </a:rPr>
              <a:t>	 </a:t>
            </a:r>
            <a:r>
              <a:rPr lang="et-EE" sz="1600" dirty="0" err="1" smtClean="0">
                <a:latin typeface="Consolas" panose="020B0609020204030204" pitchFamily="49" charset="0"/>
                <a:cs typeface="Consolas" panose="020B0609020204030204" pitchFamily="49" charset="0"/>
              </a:rPr>
              <a:t>Attribute_R</a:t>
            </a:r>
            <a:r>
              <a:rPr lang="et-EE" sz="1600" dirty="0" smtClean="0">
                <a:latin typeface="Consolas" panose="020B0609020204030204" pitchFamily="49" charset="0"/>
                <a:cs typeface="Consolas" panose="020B0609020204030204" pitchFamily="49" charset="0"/>
              </a:rPr>
              <a:t> </a:t>
            </a:r>
            <a:r>
              <a:rPr lang="et-EE" sz="1600" dirty="0">
                <a:latin typeface="Consolas" panose="020B0609020204030204" pitchFamily="49" charset="0"/>
                <a:cs typeface="Consolas" panose="020B0609020204030204" pitchFamily="49" charset="0"/>
              </a:rPr>
              <a:t>-&gt; VNCL ;</a:t>
            </a:r>
          </a:p>
          <a:p>
            <a:pPr marL="0" indent="0">
              <a:buNone/>
            </a:pPr>
            <a:r>
              <a:rPr lang="et-EE" sz="1600" dirty="0" smtClean="0">
                <a:latin typeface="Consolas" panose="020B0609020204030204" pitchFamily="49" charset="0"/>
                <a:cs typeface="Consolas" panose="020B0609020204030204" pitchFamily="49" charset="0"/>
              </a:rPr>
              <a:t>}</a:t>
            </a:r>
          </a:p>
          <a:p>
            <a:pPr marL="0" indent="0">
              <a:buNone/>
            </a:pPr>
            <a:endParaRPr lang="et-EE" sz="1600" dirty="0" smtClean="0">
              <a:latin typeface="Consolas" panose="020B0609020204030204" pitchFamily="49" charset="0"/>
              <a:cs typeface="Consolas" panose="020B0609020204030204" pitchFamily="49" charset="0"/>
            </a:endParaRPr>
          </a:p>
          <a:p>
            <a:pPr marL="0" indent="0">
              <a:buNone/>
            </a:pPr>
            <a:r>
              <a:rPr lang="et-EE" sz="1600" dirty="0" err="1">
                <a:latin typeface="Consolas" panose="020B0609020204030204" pitchFamily="49" charset="0"/>
                <a:cs typeface="Consolas" panose="020B0609020204030204" pitchFamily="49" charset="0"/>
              </a:rPr>
              <a:t>abstract</a:t>
            </a:r>
            <a:r>
              <a:rPr lang="et-EE" sz="1600" dirty="0">
                <a:latin typeface="Consolas" panose="020B0609020204030204" pitchFamily="49" charset="0"/>
                <a:cs typeface="Consolas" panose="020B0609020204030204" pitchFamily="49" charset="0"/>
              </a:rPr>
              <a:t> VNC_31_2_1 = VNC_31_2 ** {</a:t>
            </a:r>
          </a:p>
          <a:p>
            <a:pPr marL="0" indent="0">
              <a:buNone/>
            </a:pP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cat</a:t>
            </a:r>
            <a:endParaRPr lang="et-EE" sz="1600" dirty="0">
              <a:latin typeface="Consolas" panose="020B0609020204030204" pitchFamily="49" charset="0"/>
              <a:cs typeface="Consolas" panose="020B0609020204030204" pitchFamily="49" charset="0"/>
            </a:endParaRPr>
          </a:p>
          <a:p>
            <a:pPr marL="0" indent="0">
              <a:buNone/>
            </a:pP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Love_VC</a:t>
            </a:r>
            <a:r>
              <a:rPr lang="et-EE" sz="1600" dirty="0">
                <a:latin typeface="Consolas" panose="020B0609020204030204" pitchFamily="49" charset="0"/>
                <a:cs typeface="Consolas" panose="020B0609020204030204" pitchFamily="49" charset="0"/>
              </a:rPr>
              <a:t> ;</a:t>
            </a:r>
          </a:p>
          <a:p>
            <a:pPr marL="0" indent="0">
              <a:buNone/>
            </a:pP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fun</a:t>
            </a:r>
            <a:endParaRPr lang="et-EE" sz="1600" dirty="0">
              <a:latin typeface="Consolas" panose="020B0609020204030204" pitchFamily="49" charset="0"/>
              <a:cs typeface="Consolas" panose="020B0609020204030204" pitchFamily="49" charset="0"/>
            </a:endParaRPr>
          </a:p>
          <a:p>
            <a:pPr marL="0" indent="0">
              <a:buNone/>
            </a:pP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mkLove</a:t>
            </a:r>
            <a:r>
              <a:rPr lang="et-EE" sz="1600" dirty="0">
                <a:latin typeface="Consolas" panose="020B0609020204030204" pitchFamily="49" charset="0"/>
                <a:cs typeface="Consolas" panose="020B0609020204030204" pitchFamily="49" charset="0"/>
              </a:rPr>
              <a:t> : VNV -&gt; </a:t>
            </a:r>
            <a:r>
              <a:rPr lang="et-EE" sz="1600" dirty="0" err="1">
                <a:latin typeface="Consolas" panose="020B0609020204030204" pitchFamily="49" charset="0"/>
                <a:cs typeface="Consolas" panose="020B0609020204030204" pitchFamily="49" charset="0"/>
              </a:rPr>
              <a:t>Love_VC</a:t>
            </a:r>
            <a:r>
              <a:rPr lang="et-EE" sz="1600" dirty="0">
                <a:latin typeface="Consolas" panose="020B0609020204030204" pitchFamily="49" charset="0"/>
                <a:cs typeface="Consolas" panose="020B0609020204030204" pitchFamily="49" charset="0"/>
              </a:rPr>
              <a:t> ;</a:t>
            </a:r>
          </a:p>
          <a:p>
            <a:pPr marL="0" indent="0">
              <a:buNone/>
            </a:pPr>
            <a:r>
              <a:rPr lang="et-EE" sz="1600" dirty="0">
                <a:latin typeface="Consolas" panose="020B0609020204030204" pitchFamily="49" charset="0"/>
                <a:cs typeface="Consolas" panose="020B0609020204030204" pitchFamily="49" charset="0"/>
              </a:rPr>
              <a:t>    use2pLove : </a:t>
            </a:r>
            <a:r>
              <a:rPr lang="et-EE" sz="1600" dirty="0" err="1">
                <a:latin typeface="Consolas" panose="020B0609020204030204" pitchFamily="49" charset="0"/>
                <a:cs typeface="Consolas" panose="020B0609020204030204" pitchFamily="49" charset="0"/>
              </a:rPr>
              <a:t>Love_VC</a:t>
            </a:r>
            <a:r>
              <a:rPr lang="et-EE" sz="1600" dirty="0">
                <a:latin typeface="Consolas" panose="020B0609020204030204" pitchFamily="49" charset="0"/>
                <a:cs typeface="Consolas" panose="020B0609020204030204" pitchFamily="49" charset="0"/>
              </a:rPr>
              <a:t> -&gt; </a:t>
            </a:r>
            <a:r>
              <a:rPr lang="et-EE" sz="1600" dirty="0" err="1">
                <a:latin typeface="Consolas" panose="020B0609020204030204" pitchFamily="49" charset="0"/>
                <a:cs typeface="Consolas" panose="020B0609020204030204" pitchFamily="49" charset="0"/>
              </a:rPr>
              <a:t>Experiencer_R</a:t>
            </a:r>
            <a:r>
              <a:rPr lang="et-EE" sz="1600" dirty="0">
                <a:latin typeface="Consolas" panose="020B0609020204030204" pitchFamily="49" charset="0"/>
                <a:cs typeface="Consolas" panose="020B0609020204030204" pitchFamily="49" charset="0"/>
              </a:rPr>
              <a:t> -&gt; </a:t>
            </a:r>
            <a:r>
              <a:rPr lang="et-EE" sz="1600" dirty="0" err="1">
                <a:latin typeface="Consolas" panose="020B0609020204030204" pitchFamily="49" charset="0"/>
                <a:cs typeface="Consolas" panose="020B0609020204030204" pitchFamily="49" charset="0"/>
              </a:rPr>
              <a:t>Stimulus_R</a:t>
            </a:r>
            <a:r>
              <a:rPr lang="et-EE" sz="1600" dirty="0">
                <a:latin typeface="Consolas" panose="020B0609020204030204" pitchFamily="49" charset="0"/>
                <a:cs typeface="Consolas" panose="020B0609020204030204" pitchFamily="49" charset="0"/>
              </a:rPr>
              <a:t> -&gt; VNCL ;</a:t>
            </a:r>
          </a:p>
          <a:p>
            <a:pPr marL="0" indent="0">
              <a:buNone/>
            </a:pPr>
            <a:r>
              <a:rPr lang="et-EE" sz="1600" dirty="0">
                <a:latin typeface="Consolas" panose="020B0609020204030204" pitchFamily="49" charset="0"/>
                <a:cs typeface="Consolas" panose="020B0609020204030204" pitchFamily="49" charset="0"/>
              </a:rPr>
              <a:t>    use2pLoveAsAdmire : </a:t>
            </a:r>
            <a:r>
              <a:rPr lang="et-EE" sz="1600" dirty="0" err="1">
                <a:latin typeface="Consolas" panose="020B0609020204030204" pitchFamily="49" charset="0"/>
                <a:cs typeface="Consolas" panose="020B0609020204030204" pitchFamily="49" charset="0"/>
              </a:rPr>
              <a:t>Love_VC</a:t>
            </a:r>
            <a:r>
              <a:rPr lang="et-EE" sz="1600" dirty="0">
                <a:latin typeface="Consolas" panose="020B0609020204030204" pitchFamily="49" charset="0"/>
                <a:cs typeface="Consolas" panose="020B0609020204030204" pitchFamily="49" charset="0"/>
              </a:rPr>
              <a:t> -&gt; </a:t>
            </a:r>
            <a:r>
              <a:rPr lang="et-EE" sz="1600" dirty="0" err="1">
                <a:latin typeface="Consolas" panose="020B0609020204030204" pitchFamily="49" charset="0"/>
                <a:cs typeface="Consolas" panose="020B0609020204030204" pitchFamily="49" charset="0"/>
              </a:rPr>
              <a:t>Admire_VC</a:t>
            </a:r>
            <a:r>
              <a:rPr lang="et-EE" sz="1600" dirty="0">
                <a:latin typeface="Consolas" panose="020B0609020204030204" pitchFamily="49" charset="0"/>
                <a:cs typeface="Consolas" panose="020B0609020204030204" pitchFamily="49" charset="0"/>
              </a:rPr>
              <a:t> ; </a:t>
            </a:r>
            <a:endParaRPr lang="et-EE" sz="1600" dirty="0" smtClean="0">
              <a:latin typeface="Consolas" panose="020B0609020204030204" pitchFamily="49" charset="0"/>
              <a:cs typeface="Consolas" panose="020B0609020204030204" pitchFamily="49" charset="0"/>
            </a:endParaRPr>
          </a:p>
          <a:p>
            <a:pPr marL="0" indent="0">
              <a:buNone/>
            </a:pPr>
            <a:r>
              <a:rPr lang="et-EE" sz="1600" dirty="0" smtClean="0">
                <a:latin typeface="Consolas" panose="020B0609020204030204" pitchFamily="49" charset="0"/>
                <a:cs typeface="Consolas" panose="020B0609020204030204" pitchFamily="49" charset="0"/>
              </a:rPr>
              <a:t>                   </a:t>
            </a:r>
            <a:r>
              <a:rPr lang="et-EE" sz="1600" i="1" dirty="0" smtClean="0">
                <a:latin typeface="Consolas" panose="020B0609020204030204" pitchFamily="49" charset="0"/>
                <a:cs typeface="Consolas" panose="020B0609020204030204" pitchFamily="49" charset="0"/>
              </a:rPr>
              <a:t>-- </a:t>
            </a:r>
            <a:r>
              <a:rPr lang="et-EE" sz="1600" i="1" dirty="0" err="1">
                <a:latin typeface="Consolas" panose="020B0609020204030204" pitchFamily="49" charset="0"/>
                <a:cs typeface="Consolas" panose="020B0609020204030204" pitchFamily="49" charset="0"/>
              </a:rPr>
              <a:t>makes</a:t>
            </a:r>
            <a:r>
              <a:rPr lang="et-EE" sz="1600" i="1" dirty="0">
                <a:latin typeface="Consolas" panose="020B0609020204030204" pitchFamily="49" charset="0"/>
                <a:cs typeface="Consolas" panose="020B0609020204030204" pitchFamily="49" charset="0"/>
              </a:rPr>
              <a:t> </a:t>
            </a:r>
            <a:r>
              <a:rPr lang="et-EE" sz="1600" i="1" dirty="0" err="1">
                <a:latin typeface="Consolas" panose="020B0609020204030204" pitchFamily="49" charset="0"/>
                <a:cs typeface="Consolas" panose="020B0609020204030204" pitchFamily="49" charset="0"/>
              </a:rPr>
              <a:t>possible</a:t>
            </a:r>
            <a:r>
              <a:rPr lang="et-EE" sz="1600" i="1" dirty="0">
                <a:latin typeface="Consolas" panose="020B0609020204030204" pitchFamily="49" charset="0"/>
                <a:cs typeface="Consolas" panose="020B0609020204030204" pitchFamily="49" charset="0"/>
              </a:rPr>
              <a:t> </a:t>
            </a:r>
            <a:r>
              <a:rPr lang="et-EE" sz="1600" i="1" dirty="0" err="1">
                <a:latin typeface="Consolas" panose="020B0609020204030204" pitchFamily="49" charset="0"/>
                <a:cs typeface="Consolas" panose="020B0609020204030204" pitchFamily="49" charset="0"/>
              </a:rPr>
              <a:t>to</a:t>
            </a:r>
            <a:r>
              <a:rPr lang="et-EE" sz="1600" i="1" dirty="0">
                <a:latin typeface="Consolas" panose="020B0609020204030204" pitchFamily="49" charset="0"/>
                <a:cs typeface="Consolas" panose="020B0609020204030204" pitchFamily="49" charset="0"/>
              </a:rPr>
              <a:t> </a:t>
            </a:r>
            <a:r>
              <a:rPr lang="et-EE" sz="1600" i="1" dirty="0" err="1">
                <a:latin typeface="Consolas" panose="020B0609020204030204" pitchFamily="49" charset="0"/>
                <a:cs typeface="Consolas" panose="020B0609020204030204" pitchFamily="49" charset="0"/>
              </a:rPr>
              <a:t>use</a:t>
            </a:r>
            <a:r>
              <a:rPr lang="et-EE" sz="1600" i="1" dirty="0">
                <a:latin typeface="Consolas" panose="020B0609020204030204" pitchFamily="49" charset="0"/>
                <a:cs typeface="Consolas" panose="020B0609020204030204" pitchFamily="49" charset="0"/>
              </a:rPr>
              <a:t> </a:t>
            </a:r>
            <a:r>
              <a:rPr lang="et-EE" sz="1600" i="1" dirty="0" err="1">
                <a:latin typeface="Consolas" panose="020B0609020204030204" pitchFamily="49" charset="0"/>
                <a:cs typeface="Consolas" panose="020B0609020204030204" pitchFamily="49" charset="0"/>
              </a:rPr>
              <a:t>class</a:t>
            </a:r>
            <a:r>
              <a:rPr lang="et-EE" sz="1600" i="1" dirty="0">
                <a:latin typeface="Consolas" panose="020B0609020204030204" pitchFamily="49" charset="0"/>
                <a:cs typeface="Consolas" panose="020B0609020204030204" pitchFamily="49" charset="0"/>
              </a:rPr>
              <a:t> </a:t>
            </a:r>
            <a:r>
              <a:rPr lang="et-EE" sz="1600" b="1" i="1" dirty="0">
                <a:latin typeface="Consolas" panose="020B0609020204030204" pitchFamily="49" charset="0"/>
                <a:cs typeface="Consolas" panose="020B0609020204030204" pitchFamily="49" charset="0"/>
              </a:rPr>
              <a:t>Love</a:t>
            </a:r>
            <a:r>
              <a:rPr lang="et-EE" sz="1600" i="1" dirty="0">
                <a:latin typeface="Consolas" panose="020B0609020204030204" pitchFamily="49" charset="0"/>
                <a:cs typeface="Consolas" panose="020B0609020204030204" pitchFamily="49" charset="0"/>
              </a:rPr>
              <a:t> </a:t>
            </a:r>
            <a:r>
              <a:rPr lang="et-EE" sz="1600" i="1" dirty="0" err="1">
                <a:latin typeface="Consolas" panose="020B0609020204030204" pitchFamily="49" charset="0"/>
                <a:cs typeface="Consolas" panose="020B0609020204030204" pitchFamily="49" charset="0"/>
              </a:rPr>
              <a:t>as</a:t>
            </a:r>
            <a:r>
              <a:rPr lang="et-EE" sz="1600" i="1" dirty="0">
                <a:latin typeface="Consolas" panose="020B0609020204030204" pitchFamily="49" charset="0"/>
                <a:cs typeface="Consolas" panose="020B0609020204030204" pitchFamily="49" charset="0"/>
              </a:rPr>
              <a:t> </a:t>
            </a:r>
            <a:r>
              <a:rPr lang="et-EE" sz="1600" i="1" dirty="0" err="1">
                <a:latin typeface="Consolas" panose="020B0609020204030204" pitchFamily="49" charset="0"/>
                <a:cs typeface="Consolas" panose="020B0609020204030204" pitchFamily="49" charset="0"/>
              </a:rPr>
              <a:t>subclass</a:t>
            </a:r>
            <a:r>
              <a:rPr lang="et-EE" sz="1600" i="1" dirty="0">
                <a:latin typeface="Consolas" panose="020B0609020204030204" pitchFamily="49" charset="0"/>
                <a:cs typeface="Consolas" panose="020B0609020204030204" pitchFamily="49" charset="0"/>
              </a:rPr>
              <a:t> </a:t>
            </a:r>
            <a:r>
              <a:rPr lang="et-EE" sz="1600" i="1" dirty="0" err="1">
                <a:latin typeface="Consolas" panose="020B0609020204030204" pitchFamily="49" charset="0"/>
                <a:cs typeface="Consolas" panose="020B0609020204030204" pitchFamily="49" charset="0"/>
              </a:rPr>
              <a:t>of</a:t>
            </a:r>
            <a:r>
              <a:rPr lang="et-EE" sz="1600" i="1" dirty="0">
                <a:latin typeface="Consolas" panose="020B0609020204030204" pitchFamily="49" charset="0"/>
                <a:cs typeface="Consolas" panose="020B0609020204030204" pitchFamily="49" charset="0"/>
              </a:rPr>
              <a:t> </a:t>
            </a:r>
            <a:r>
              <a:rPr lang="et-EE" sz="1600" b="1" i="1" dirty="0" err="1">
                <a:latin typeface="Consolas" panose="020B0609020204030204" pitchFamily="49" charset="0"/>
                <a:cs typeface="Consolas" panose="020B0609020204030204" pitchFamily="49" charset="0"/>
              </a:rPr>
              <a:t>Admire</a:t>
            </a:r>
            <a:endParaRPr lang="et-EE" sz="1600" b="1" i="1" dirty="0">
              <a:latin typeface="Consolas" panose="020B0609020204030204" pitchFamily="49" charset="0"/>
              <a:cs typeface="Consolas" panose="020B0609020204030204" pitchFamily="49" charset="0"/>
            </a:endParaRPr>
          </a:p>
          <a:p>
            <a:pPr marL="0" indent="0">
              <a:buNone/>
            </a:pPr>
            <a:r>
              <a:rPr lang="et-EE" sz="1600" dirty="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797671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Verb </a:t>
            </a:r>
            <a:r>
              <a:rPr lang="et-EE" dirty="0" err="1" smtClean="0"/>
              <a:t>classes</a:t>
            </a:r>
            <a:r>
              <a:rPr lang="et-EE" dirty="0" smtClean="0"/>
              <a:t> </a:t>
            </a:r>
            <a:r>
              <a:rPr lang="et-EE" dirty="0" err="1" smtClean="0"/>
              <a:t>in</a:t>
            </a:r>
            <a:r>
              <a:rPr lang="et-EE" dirty="0" smtClean="0"/>
              <a:t> </a:t>
            </a:r>
            <a:r>
              <a:rPr lang="et-EE" dirty="0" err="1" smtClean="0"/>
              <a:t>concrete</a:t>
            </a:r>
            <a:endParaRPr lang="et-EE" dirty="0"/>
          </a:p>
        </p:txBody>
      </p:sp>
      <p:sp>
        <p:nvSpPr>
          <p:cNvPr id="3" name="Content Placeholder 2"/>
          <p:cNvSpPr>
            <a:spLocks noGrp="1"/>
          </p:cNvSpPr>
          <p:nvPr>
            <p:ph idx="1"/>
          </p:nvPr>
        </p:nvSpPr>
        <p:spPr>
          <a:xfrm>
            <a:off x="457200" y="1268760"/>
            <a:ext cx="8229600" cy="4857403"/>
          </a:xfrm>
        </p:spPr>
        <p:txBody>
          <a:bodyPr>
            <a:noAutofit/>
          </a:bodyPr>
          <a:lstStyle/>
          <a:p>
            <a:pPr marL="0" indent="0">
              <a:buNone/>
            </a:pPr>
            <a:r>
              <a:rPr lang="et-EE" sz="1200" dirty="0" err="1">
                <a:latin typeface="Consolas" panose="020B0609020204030204" pitchFamily="49" charset="0"/>
                <a:cs typeface="Consolas" panose="020B0609020204030204" pitchFamily="49" charset="0"/>
              </a:rPr>
              <a:t>concrete</a:t>
            </a:r>
            <a:r>
              <a:rPr lang="et-EE" sz="1200" dirty="0">
                <a:latin typeface="Consolas" panose="020B0609020204030204" pitchFamily="49" charset="0"/>
                <a:cs typeface="Consolas" panose="020B0609020204030204" pitchFamily="49" charset="0"/>
              </a:rPr>
              <a:t> VNC_31_2Eng </a:t>
            </a:r>
            <a:r>
              <a:rPr lang="et-EE" sz="1200" dirty="0" err="1">
                <a:latin typeface="Consolas" panose="020B0609020204030204" pitchFamily="49" charset="0"/>
                <a:cs typeface="Consolas" panose="020B0609020204030204" pitchFamily="49" charset="0"/>
              </a:rPr>
              <a:t>of</a:t>
            </a:r>
            <a:r>
              <a:rPr lang="et-EE" sz="1200" dirty="0">
                <a:latin typeface="Consolas" panose="020B0609020204030204" pitchFamily="49" charset="0"/>
                <a:cs typeface="Consolas" panose="020B0609020204030204" pitchFamily="49" charset="0"/>
              </a:rPr>
              <a:t> VNC_31_2 = </a:t>
            </a:r>
            <a:r>
              <a:rPr lang="et-EE" sz="1200" dirty="0" err="1">
                <a:latin typeface="Consolas" panose="020B0609020204030204" pitchFamily="49" charset="0"/>
                <a:cs typeface="Consolas" panose="020B0609020204030204" pitchFamily="49" charset="0"/>
              </a:rPr>
              <a:t>VNSyntaxEng</a:t>
            </a: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RolesEng</a:t>
            </a:r>
            <a:r>
              <a:rPr lang="et-EE" sz="1200" dirty="0">
                <a:latin typeface="Consolas" panose="020B0609020204030204" pitchFamily="49" charset="0"/>
                <a:cs typeface="Consolas" panose="020B0609020204030204" pitchFamily="49" charset="0"/>
              </a:rPr>
              <a:t> ** </a:t>
            </a:r>
          </a:p>
          <a:p>
            <a:pPr marL="0" indent="0">
              <a:buNone/>
            </a:pPr>
            <a:r>
              <a:rPr lang="et-EE" sz="1200" dirty="0" err="1">
                <a:latin typeface="Consolas" panose="020B0609020204030204" pitchFamily="49" charset="0"/>
                <a:cs typeface="Consolas" panose="020B0609020204030204" pitchFamily="49" charset="0"/>
              </a:rPr>
              <a:t>open</a:t>
            </a:r>
            <a:r>
              <a:rPr lang="et-EE" sz="1200" dirty="0">
                <a:latin typeface="Consolas" panose="020B0609020204030204" pitchFamily="49" charset="0"/>
                <a:cs typeface="Consolas" panose="020B0609020204030204" pitchFamily="49" charset="0"/>
              </a:rPr>
              <a:t> (C = </a:t>
            </a:r>
            <a:r>
              <a:rPr lang="et-EE" sz="1200" dirty="0" err="1">
                <a:latin typeface="Consolas" panose="020B0609020204030204" pitchFamily="49" charset="0"/>
                <a:cs typeface="Consolas" panose="020B0609020204030204" pitchFamily="49" charset="0"/>
              </a:rPr>
              <a:t>ConstructorsEng</a:t>
            </a:r>
            <a:r>
              <a:rPr lang="et-EE" sz="1200" dirty="0">
                <a:latin typeface="Consolas" panose="020B0609020204030204" pitchFamily="49" charset="0"/>
                <a:cs typeface="Consolas" panose="020B0609020204030204" pitchFamily="49" charset="0"/>
              </a:rPr>
              <a:t>), (P = </a:t>
            </a:r>
            <a:r>
              <a:rPr lang="et-EE" sz="1200" dirty="0" err="1">
                <a:latin typeface="Consolas" panose="020B0609020204030204" pitchFamily="49" charset="0"/>
                <a:cs typeface="Consolas" panose="020B0609020204030204" pitchFamily="49" charset="0"/>
              </a:rPr>
              <a:t>ParadigmsEng</a:t>
            </a: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Constructors</a:t>
            </a: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in</a:t>
            </a:r>
            <a:r>
              <a:rPr lang="et-EE" sz="1200" dirty="0">
                <a:latin typeface="Consolas" panose="020B0609020204030204" pitchFamily="49" charset="0"/>
                <a:cs typeface="Consolas" panose="020B0609020204030204" pitchFamily="49" charset="0"/>
              </a:rPr>
              <a:t> {</a:t>
            </a:r>
          </a:p>
          <a:p>
            <a:pPr marL="0" indent="0">
              <a:buNone/>
            </a:pPr>
            <a:r>
              <a:rPr lang="et-EE" sz="1200" dirty="0">
                <a:latin typeface="Consolas" panose="020B0609020204030204" pitchFamily="49" charset="0"/>
                <a:cs typeface="Consolas" panose="020B0609020204030204" pitchFamily="49" charset="0"/>
              </a:rPr>
              <a:t>  </a:t>
            </a:r>
            <a:r>
              <a:rPr lang="et-EE" sz="1200" dirty="0" err="1" smtClean="0">
                <a:latin typeface="Consolas" panose="020B0609020204030204" pitchFamily="49" charset="0"/>
                <a:cs typeface="Consolas" panose="020B0609020204030204" pitchFamily="49" charset="0"/>
              </a:rPr>
              <a:t>lincat</a:t>
            </a:r>
            <a:r>
              <a:rPr lang="et-EE" sz="1200" dirty="0" smtClean="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Admire_VC</a:t>
            </a:r>
            <a:r>
              <a:rPr lang="et-EE" sz="1200" dirty="0">
                <a:latin typeface="Consolas" panose="020B0609020204030204" pitchFamily="49" charset="0"/>
                <a:cs typeface="Consolas" panose="020B0609020204030204" pitchFamily="49" charset="0"/>
              </a:rPr>
              <a:t> = VNV ;</a:t>
            </a:r>
          </a:p>
          <a:p>
            <a:pPr marL="0" indent="0">
              <a:buNone/>
            </a:pP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lin</a:t>
            </a:r>
            <a:endParaRPr lang="et-EE" sz="1200" dirty="0">
              <a:latin typeface="Consolas" panose="020B0609020204030204" pitchFamily="49" charset="0"/>
              <a:cs typeface="Consolas" panose="020B0609020204030204" pitchFamily="49" charset="0"/>
            </a:endParaRPr>
          </a:p>
          <a:p>
            <a:pPr marL="0" indent="0">
              <a:buNone/>
            </a:pP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mkAdmire</a:t>
            </a:r>
            <a:r>
              <a:rPr lang="et-EE" sz="1200" dirty="0">
                <a:latin typeface="Consolas" panose="020B0609020204030204" pitchFamily="49" charset="0"/>
                <a:cs typeface="Consolas" panose="020B0609020204030204" pitchFamily="49" charset="0"/>
              </a:rPr>
              <a:t> v = v ; </a:t>
            </a:r>
          </a:p>
          <a:p>
            <a:pPr marL="0" indent="0">
              <a:buNone/>
            </a:pPr>
            <a:r>
              <a:rPr lang="et-EE" sz="1200" dirty="0">
                <a:latin typeface="Consolas" panose="020B0609020204030204" pitchFamily="49" charset="0"/>
                <a:cs typeface="Consolas" panose="020B0609020204030204" pitchFamily="49" charset="0"/>
              </a:rPr>
              <a:t>    use2pAdmire v </a:t>
            </a:r>
            <a:r>
              <a:rPr lang="et-EE" sz="1200" dirty="0" err="1">
                <a:latin typeface="Consolas" panose="020B0609020204030204" pitchFamily="49" charset="0"/>
                <a:cs typeface="Consolas" panose="020B0609020204030204" pitchFamily="49" charset="0"/>
              </a:rPr>
              <a:t>exp</a:t>
            </a: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stim</a:t>
            </a:r>
            <a:r>
              <a:rPr lang="et-EE" sz="1200" dirty="0">
                <a:latin typeface="Consolas" panose="020B0609020204030204" pitchFamily="49" charset="0"/>
                <a:cs typeface="Consolas" panose="020B0609020204030204" pitchFamily="49" charset="0"/>
              </a:rPr>
              <a:t> = </a:t>
            </a:r>
          </a:p>
          <a:p>
            <a:pPr marL="0" indent="0">
              <a:buNone/>
            </a:pP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case</a:t>
            </a: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exp.r</a:t>
            </a: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of</a:t>
            </a:r>
            <a:r>
              <a:rPr lang="et-EE" sz="1200" dirty="0">
                <a:latin typeface="Consolas" panose="020B0609020204030204" pitchFamily="49" charset="0"/>
                <a:cs typeface="Consolas" panose="020B0609020204030204" pitchFamily="49" charset="0"/>
              </a:rPr>
              <a:t> {</a:t>
            </a:r>
          </a:p>
          <a:p>
            <a:pPr marL="0" indent="0">
              <a:buNone/>
            </a:pPr>
            <a:r>
              <a:rPr lang="et-EE" sz="1200" dirty="0">
                <a:latin typeface="Consolas" panose="020B0609020204030204" pitchFamily="49" charset="0"/>
                <a:cs typeface="Consolas" panose="020B0609020204030204" pitchFamily="49" charset="0"/>
              </a:rPr>
              <a:t>        </a:t>
            </a:r>
            <a:r>
              <a:rPr lang="et-EE" sz="1200" i="1" dirty="0">
                <a:solidFill>
                  <a:srgbClr val="00B050"/>
                </a:solidFill>
                <a:latin typeface="Consolas" panose="020B0609020204030204" pitchFamily="49" charset="0"/>
                <a:cs typeface="Consolas" panose="020B0609020204030204" pitchFamily="49" charset="0"/>
              </a:rPr>
              <a:t>-- </a:t>
            </a:r>
            <a:r>
              <a:rPr lang="et-EE" sz="1200" i="1" dirty="0" err="1">
                <a:solidFill>
                  <a:srgbClr val="00B050"/>
                </a:solidFill>
                <a:latin typeface="Consolas" panose="020B0609020204030204" pitchFamily="49" charset="0"/>
                <a:cs typeface="Consolas" panose="020B0609020204030204" pitchFamily="49" charset="0"/>
              </a:rPr>
              <a:t>Experiencer</a:t>
            </a:r>
            <a:r>
              <a:rPr lang="et-EE" sz="1200" i="1" dirty="0">
                <a:solidFill>
                  <a:srgbClr val="00B050"/>
                </a:solidFill>
                <a:latin typeface="Consolas" panose="020B0609020204030204" pitchFamily="49" charset="0"/>
                <a:cs typeface="Consolas" panose="020B0609020204030204" pitchFamily="49" charset="0"/>
              </a:rPr>
              <a:t> V </a:t>
            </a:r>
            <a:r>
              <a:rPr lang="et-EE" sz="1200" i="1" dirty="0" err="1" smtClean="0">
                <a:solidFill>
                  <a:srgbClr val="00B050"/>
                </a:solidFill>
                <a:latin typeface="Consolas" panose="020B0609020204030204" pitchFamily="49" charset="0"/>
                <a:cs typeface="Consolas" panose="020B0609020204030204" pitchFamily="49" charset="0"/>
              </a:rPr>
              <a:t>Stimulus</a:t>
            </a:r>
            <a:r>
              <a:rPr lang="et-EE" sz="1200" i="1" dirty="0" smtClean="0">
                <a:solidFill>
                  <a:srgbClr val="00B050"/>
                </a:solidFill>
                <a:latin typeface="Consolas" panose="020B0609020204030204" pitchFamily="49" charset="0"/>
                <a:cs typeface="Consolas" panose="020B0609020204030204" pitchFamily="49" charset="0"/>
              </a:rPr>
              <a:t> [&lt;+</a:t>
            </a:r>
            <a:r>
              <a:rPr lang="et-EE" sz="1200" i="1" dirty="0" err="1">
                <a:solidFill>
                  <a:srgbClr val="00B050"/>
                </a:solidFill>
                <a:latin typeface="Consolas" panose="020B0609020204030204" pitchFamily="49" charset="0"/>
                <a:cs typeface="Consolas" panose="020B0609020204030204" pitchFamily="49" charset="0"/>
              </a:rPr>
              <a:t>that_comp</a:t>
            </a:r>
            <a:r>
              <a:rPr lang="et-EE" sz="1200" i="1" dirty="0">
                <a:solidFill>
                  <a:srgbClr val="00B050"/>
                </a:solidFill>
                <a:latin typeface="Consolas" panose="020B0609020204030204" pitchFamily="49" charset="0"/>
                <a:cs typeface="Consolas" panose="020B0609020204030204" pitchFamily="49" charset="0"/>
              </a:rPr>
              <a:t>&gt; | </a:t>
            </a:r>
            <a:r>
              <a:rPr lang="et-EE" sz="1200" i="1" dirty="0" smtClean="0">
                <a:solidFill>
                  <a:srgbClr val="00B050"/>
                </a:solidFill>
                <a:latin typeface="Consolas" panose="020B0609020204030204" pitchFamily="49" charset="0"/>
                <a:cs typeface="Consolas" panose="020B0609020204030204" pitchFamily="49" charset="0"/>
              </a:rPr>
              <a:t>&lt;+</a:t>
            </a:r>
            <a:r>
              <a:rPr lang="et-EE" sz="1200" i="1" dirty="0" err="1">
                <a:solidFill>
                  <a:srgbClr val="00B050"/>
                </a:solidFill>
                <a:latin typeface="Consolas" panose="020B0609020204030204" pitchFamily="49" charset="0"/>
                <a:cs typeface="Consolas" panose="020B0609020204030204" pitchFamily="49" charset="0"/>
              </a:rPr>
              <a:t>be_sc_ing</a:t>
            </a:r>
            <a:r>
              <a:rPr lang="et-EE" sz="1200" i="1" dirty="0">
                <a:solidFill>
                  <a:srgbClr val="00B050"/>
                </a:solidFill>
                <a:latin typeface="Consolas" panose="020B0609020204030204" pitchFamily="49" charset="0"/>
                <a:cs typeface="Consolas" panose="020B0609020204030204" pitchFamily="49" charset="0"/>
              </a:rPr>
              <a:t>&gt; | </a:t>
            </a:r>
            <a:r>
              <a:rPr lang="et-EE" sz="1200" i="1" dirty="0" smtClean="0">
                <a:solidFill>
                  <a:srgbClr val="00B050"/>
                </a:solidFill>
                <a:latin typeface="Consolas" panose="020B0609020204030204" pitchFamily="49" charset="0"/>
                <a:cs typeface="Consolas" panose="020B0609020204030204" pitchFamily="49" charset="0"/>
              </a:rPr>
              <a:t>&lt;+</a:t>
            </a:r>
            <a:r>
              <a:rPr lang="et-EE" sz="1200" i="1" dirty="0" err="1">
                <a:solidFill>
                  <a:srgbClr val="00B050"/>
                </a:solidFill>
                <a:latin typeface="Consolas" panose="020B0609020204030204" pitchFamily="49" charset="0"/>
                <a:cs typeface="Consolas" panose="020B0609020204030204" pitchFamily="49" charset="0"/>
              </a:rPr>
              <a:t>poss_ing</a:t>
            </a:r>
            <a:r>
              <a:rPr lang="et-EE" sz="1200" i="1" dirty="0" smtClean="0">
                <a:solidFill>
                  <a:srgbClr val="00B050"/>
                </a:solidFill>
                <a:latin typeface="Consolas" panose="020B0609020204030204" pitchFamily="49" charset="0"/>
                <a:cs typeface="Consolas" panose="020B0609020204030204" pitchFamily="49" charset="0"/>
              </a:rPr>
              <a:t>&gt;]</a:t>
            </a:r>
            <a:endParaRPr lang="et-EE" sz="1200" i="1" dirty="0">
              <a:solidFill>
                <a:srgbClr val="00B050"/>
              </a:solidFill>
              <a:latin typeface="Consolas" panose="020B0609020204030204" pitchFamily="49" charset="0"/>
              <a:cs typeface="Consolas" panose="020B0609020204030204" pitchFamily="49" charset="0"/>
            </a:endParaRPr>
          </a:p>
          <a:p>
            <a:pPr marL="0" indent="0">
              <a:buNone/>
            </a:pP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Animate</a:t>
            </a:r>
            <a:r>
              <a:rPr lang="et-EE" sz="1200" dirty="0">
                <a:latin typeface="Consolas" panose="020B0609020204030204" pitchFamily="49" charset="0"/>
                <a:cs typeface="Consolas" panose="020B0609020204030204" pitchFamily="49" charset="0"/>
              </a:rPr>
              <a:t> =&gt; (</a:t>
            </a:r>
            <a:r>
              <a:rPr lang="et-EE" sz="1200" dirty="0" err="1">
                <a:latin typeface="Consolas" panose="020B0609020204030204" pitchFamily="49" charset="0"/>
                <a:cs typeface="Consolas" panose="020B0609020204030204" pitchFamily="49" charset="0"/>
              </a:rPr>
              <a:t>C.mkCl</a:t>
            </a: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ExpRoleAsNP</a:t>
            </a: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exp</a:t>
            </a:r>
            <a:r>
              <a:rPr lang="et-EE" sz="1200" dirty="0">
                <a:latin typeface="Consolas" panose="020B0609020204030204" pitchFamily="49" charset="0"/>
                <a:cs typeface="Consolas" panose="020B0609020204030204" pitchFamily="49" charset="0"/>
              </a:rPr>
              <a:t>) (P.mkV2 v) (</a:t>
            </a:r>
            <a:r>
              <a:rPr lang="et-EE" sz="1200" dirty="0" err="1">
                <a:latin typeface="Consolas" panose="020B0609020204030204" pitchFamily="49" charset="0"/>
                <a:cs typeface="Consolas" panose="020B0609020204030204" pitchFamily="49" charset="0"/>
              </a:rPr>
              <a:t>StimRoleAsNP</a:t>
            </a: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stim</a:t>
            </a:r>
            <a:r>
              <a:rPr lang="et-EE" sz="1200" dirty="0">
                <a:latin typeface="Consolas" panose="020B0609020204030204" pitchFamily="49" charset="0"/>
                <a:cs typeface="Consolas" panose="020B0609020204030204" pitchFamily="49" charset="0"/>
              </a:rPr>
              <a:t>)                 </a:t>
            </a:r>
            <a:endParaRPr lang="et-EE" sz="1200" dirty="0" smtClean="0">
              <a:latin typeface="Consolas" panose="020B0609020204030204" pitchFamily="49" charset="0"/>
              <a:cs typeface="Consolas" panose="020B0609020204030204" pitchFamily="49" charset="0"/>
            </a:endParaRPr>
          </a:p>
          <a:p>
            <a:pPr marL="0" indent="0">
              <a:buNone/>
            </a:pPr>
            <a:r>
              <a:rPr lang="et-EE" sz="1200" dirty="0">
                <a:latin typeface="Consolas" panose="020B0609020204030204" pitchFamily="49" charset="0"/>
                <a:cs typeface="Consolas" panose="020B0609020204030204" pitchFamily="49" charset="0"/>
              </a:rPr>
              <a:t> </a:t>
            </a:r>
            <a:r>
              <a:rPr lang="et-EE" sz="1200" dirty="0" smtClean="0">
                <a:latin typeface="Consolas" panose="020B0609020204030204" pitchFamily="49" charset="0"/>
                <a:cs typeface="Consolas" panose="020B0609020204030204" pitchFamily="49" charset="0"/>
              </a:rPr>
              <a:t>         </a:t>
            </a:r>
            <a:r>
              <a:rPr lang="et-EE" sz="1200" i="1" dirty="0" smtClean="0">
                <a:latin typeface="Consolas" panose="020B0609020204030204" pitchFamily="49" charset="0"/>
                <a:cs typeface="Consolas" panose="020B0609020204030204" pitchFamily="49" charset="0"/>
              </a:rPr>
              <a:t>         </a:t>
            </a:r>
            <a:r>
              <a:rPr lang="et-EE" sz="1200" i="1" dirty="0" smtClean="0">
                <a:solidFill>
                  <a:srgbClr val="00B050"/>
                </a:solidFill>
                <a:latin typeface="Consolas" panose="020B0609020204030204" pitchFamily="49" charset="0"/>
                <a:cs typeface="Consolas" panose="020B0609020204030204" pitchFamily="49" charset="0"/>
              </a:rPr>
              <a:t>-- </a:t>
            </a:r>
            <a:r>
              <a:rPr lang="et-EE" sz="1200" i="1" dirty="0">
                <a:solidFill>
                  <a:srgbClr val="00B050"/>
                </a:solidFill>
                <a:latin typeface="Consolas" panose="020B0609020204030204" pitchFamily="49" charset="0"/>
                <a:cs typeface="Consolas" panose="020B0609020204030204" pitchFamily="49" charset="0"/>
              </a:rPr>
              <a:t>"</a:t>
            </a:r>
            <a:r>
              <a:rPr lang="et-EE" sz="1200" i="1" dirty="0" err="1">
                <a:solidFill>
                  <a:srgbClr val="00B050"/>
                </a:solidFill>
                <a:latin typeface="Consolas" panose="020B0609020204030204" pitchFamily="49" charset="0"/>
                <a:cs typeface="Consolas" panose="020B0609020204030204" pitchFamily="49" charset="0"/>
              </a:rPr>
              <a:t>The</a:t>
            </a:r>
            <a:r>
              <a:rPr lang="et-EE" sz="1200" i="1" dirty="0">
                <a:solidFill>
                  <a:srgbClr val="00B050"/>
                </a:solidFill>
                <a:latin typeface="Consolas" panose="020B0609020204030204" pitchFamily="49" charset="0"/>
                <a:cs typeface="Consolas" panose="020B0609020204030204" pitchFamily="49" charset="0"/>
              </a:rPr>
              <a:t> </a:t>
            </a:r>
            <a:r>
              <a:rPr lang="et-EE" sz="1200" i="1" dirty="0" err="1">
                <a:solidFill>
                  <a:srgbClr val="00B050"/>
                </a:solidFill>
                <a:latin typeface="Consolas" panose="020B0609020204030204" pitchFamily="49" charset="0"/>
                <a:cs typeface="Consolas" panose="020B0609020204030204" pitchFamily="49" charset="0"/>
              </a:rPr>
              <a:t>tourists</a:t>
            </a:r>
            <a:r>
              <a:rPr lang="et-EE" sz="1200" i="1" dirty="0">
                <a:solidFill>
                  <a:srgbClr val="00B050"/>
                </a:solidFill>
                <a:latin typeface="Consolas" panose="020B0609020204030204" pitchFamily="49" charset="0"/>
                <a:cs typeface="Consolas" panose="020B0609020204030204" pitchFamily="49" charset="0"/>
              </a:rPr>
              <a:t> </a:t>
            </a:r>
            <a:r>
              <a:rPr lang="et-EE" sz="1200" i="1" dirty="0" err="1">
                <a:solidFill>
                  <a:srgbClr val="00B050"/>
                </a:solidFill>
                <a:latin typeface="Consolas" panose="020B0609020204030204" pitchFamily="49" charset="0"/>
                <a:cs typeface="Consolas" panose="020B0609020204030204" pitchFamily="49" charset="0"/>
              </a:rPr>
              <a:t>admired</a:t>
            </a:r>
            <a:r>
              <a:rPr lang="et-EE" sz="1200" i="1" dirty="0">
                <a:solidFill>
                  <a:srgbClr val="00B050"/>
                </a:solidFill>
                <a:latin typeface="Consolas" panose="020B0609020204030204" pitchFamily="49" charset="0"/>
                <a:cs typeface="Consolas" panose="020B0609020204030204" pitchFamily="49" charset="0"/>
              </a:rPr>
              <a:t> </a:t>
            </a:r>
            <a:r>
              <a:rPr lang="et-EE" sz="1200" i="1" dirty="0" err="1">
                <a:solidFill>
                  <a:srgbClr val="00B050"/>
                </a:solidFill>
                <a:latin typeface="Consolas" panose="020B0609020204030204" pitchFamily="49" charset="0"/>
                <a:cs typeface="Consolas" panose="020B0609020204030204" pitchFamily="49" charset="0"/>
              </a:rPr>
              <a:t>the</a:t>
            </a:r>
            <a:r>
              <a:rPr lang="et-EE" sz="1200" i="1" dirty="0">
                <a:solidFill>
                  <a:srgbClr val="00B050"/>
                </a:solidFill>
                <a:latin typeface="Consolas" panose="020B0609020204030204" pitchFamily="49" charset="0"/>
                <a:cs typeface="Consolas" panose="020B0609020204030204" pitchFamily="49" charset="0"/>
              </a:rPr>
              <a:t> </a:t>
            </a:r>
            <a:r>
              <a:rPr lang="et-EE" sz="1200" i="1" dirty="0" err="1">
                <a:solidFill>
                  <a:srgbClr val="00B050"/>
                </a:solidFill>
                <a:latin typeface="Consolas" panose="020B0609020204030204" pitchFamily="49" charset="0"/>
                <a:cs typeface="Consolas" panose="020B0609020204030204" pitchFamily="49" charset="0"/>
              </a:rPr>
              <a:t>paintings</a:t>
            </a:r>
            <a:r>
              <a:rPr lang="et-EE" sz="1200" i="1" dirty="0">
                <a:solidFill>
                  <a:srgbClr val="00B050"/>
                </a:solidFill>
                <a:latin typeface="Consolas" panose="020B0609020204030204" pitchFamily="49" charset="0"/>
                <a:cs typeface="Consolas" panose="020B0609020204030204" pitchFamily="49" charset="0"/>
              </a:rPr>
              <a:t>." / NP V NP</a:t>
            </a:r>
          </a:p>
          <a:p>
            <a:pPr marL="0" indent="0">
              <a:buNone/>
            </a:pPr>
            <a:r>
              <a:rPr lang="et-EE" sz="1200" i="1" dirty="0">
                <a:latin typeface="Consolas" panose="020B0609020204030204" pitchFamily="49" charset="0"/>
                <a:cs typeface="Consolas" panose="020B0609020204030204" pitchFamily="49" charset="0"/>
              </a:rPr>
              <a:t>          </a:t>
            </a: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C.mkCl</a:t>
            </a: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ExpRoleAsNP</a:t>
            </a: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exp</a:t>
            </a: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P.mkVS</a:t>
            </a:r>
            <a:r>
              <a:rPr lang="et-EE" sz="1200" dirty="0">
                <a:latin typeface="Consolas" panose="020B0609020204030204" pitchFamily="49" charset="0"/>
                <a:cs typeface="Consolas" panose="020B0609020204030204" pitchFamily="49" charset="0"/>
              </a:rPr>
              <a:t> v) (</a:t>
            </a:r>
            <a:r>
              <a:rPr lang="et-EE" sz="1200" dirty="0" err="1">
                <a:latin typeface="Consolas" panose="020B0609020204030204" pitchFamily="49" charset="0"/>
                <a:cs typeface="Consolas" panose="020B0609020204030204" pitchFamily="49" charset="0"/>
              </a:rPr>
              <a:t>StimRoleAsS</a:t>
            </a: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stim</a:t>
            </a:r>
            <a:r>
              <a:rPr lang="et-EE" sz="1200" dirty="0">
                <a:latin typeface="Consolas" panose="020B0609020204030204" pitchFamily="49" charset="0"/>
                <a:cs typeface="Consolas" panose="020B0609020204030204" pitchFamily="49" charset="0"/>
              </a:rPr>
              <a:t>)                          </a:t>
            </a:r>
            <a:endParaRPr lang="et-EE" sz="1200" dirty="0" smtClean="0">
              <a:latin typeface="Consolas" panose="020B0609020204030204" pitchFamily="49" charset="0"/>
              <a:cs typeface="Consolas" panose="020B0609020204030204" pitchFamily="49" charset="0"/>
            </a:endParaRPr>
          </a:p>
          <a:p>
            <a:pPr marL="0" indent="0">
              <a:buNone/>
            </a:pPr>
            <a:r>
              <a:rPr lang="et-EE" sz="1200" dirty="0">
                <a:latin typeface="Consolas" panose="020B0609020204030204" pitchFamily="49" charset="0"/>
                <a:cs typeface="Consolas" panose="020B0609020204030204" pitchFamily="49" charset="0"/>
              </a:rPr>
              <a:t> </a:t>
            </a:r>
            <a:r>
              <a:rPr lang="et-EE" sz="1200" dirty="0" smtClean="0">
                <a:latin typeface="Consolas" panose="020B0609020204030204" pitchFamily="49" charset="0"/>
                <a:cs typeface="Consolas" panose="020B0609020204030204" pitchFamily="49" charset="0"/>
              </a:rPr>
              <a:t>         </a:t>
            </a:r>
            <a:r>
              <a:rPr lang="et-EE" sz="1200" i="1" dirty="0" smtClean="0">
                <a:latin typeface="Consolas" panose="020B0609020204030204" pitchFamily="49" charset="0"/>
                <a:cs typeface="Consolas" panose="020B0609020204030204" pitchFamily="49" charset="0"/>
              </a:rPr>
              <a:t>        </a:t>
            </a:r>
            <a:r>
              <a:rPr lang="et-EE" sz="1200" i="1" dirty="0" smtClean="0">
                <a:solidFill>
                  <a:srgbClr val="00B050"/>
                </a:solidFill>
                <a:latin typeface="Consolas" panose="020B0609020204030204" pitchFamily="49" charset="0"/>
                <a:cs typeface="Consolas" panose="020B0609020204030204" pitchFamily="49" charset="0"/>
              </a:rPr>
              <a:t> -- </a:t>
            </a:r>
            <a:r>
              <a:rPr lang="et-EE" sz="1200" i="1" dirty="0">
                <a:solidFill>
                  <a:srgbClr val="00B050"/>
                </a:solidFill>
                <a:latin typeface="Consolas" panose="020B0609020204030204" pitchFamily="49" charset="0"/>
                <a:cs typeface="Consolas" panose="020B0609020204030204" pitchFamily="49" charset="0"/>
              </a:rPr>
              <a:t>"</a:t>
            </a:r>
            <a:r>
              <a:rPr lang="et-EE" sz="1200" i="1" dirty="0" err="1">
                <a:solidFill>
                  <a:srgbClr val="00B050"/>
                </a:solidFill>
                <a:latin typeface="Consolas" panose="020B0609020204030204" pitchFamily="49" charset="0"/>
                <a:cs typeface="Consolas" panose="020B0609020204030204" pitchFamily="49" charset="0"/>
              </a:rPr>
              <a:t>The</a:t>
            </a:r>
            <a:r>
              <a:rPr lang="et-EE" sz="1200" i="1" dirty="0">
                <a:solidFill>
                  <a:srgbClr val="00B050"/>
                </a:solidFill>
                <a:latin typeface="Consolas" panose="020B0609020204030204" pitchFamily="49" charset="0"/>
                <a:cs typeface="Consolas" panose="020B0609020204030204" pitchFamily="49" charset="0"/>
              </a:rPr>
              <a:t> </a:t>
            </a:r>
            <a:r>
              <a:rPr lang="et-EE" sz="1200" i="1" dirty="0" err="1">
                <a:solidFill>
                  <a:srgbClr val="00B050"/>
                </a:solidFill>
                <a:latin typeface="Consolas" panose="020B0609020204030204" pitchFamily="49" charset="0"/>
                <a:cs typeface="Consolas" panose="020B0609020204030204" pitchFamily="49" charset="0"/>
              </a:rPr>
              <a:t>children</a:t>
            </a:r>
            <a:r>
              <a:rPr lang="et-EE" sz="1200" i="1" dirty="0">
                <a:solidFill>
                  <a:srgbClr val="00B050"/>
                </a:solidFill>
                <a:latin typeface="Consolas" panose="020B0609020204030204" pitchFamily="49" charset="0"/>
                <a:cs typeface="Consolas" panose="020B0609020204030204" pitchFamily="49" charset="0"/>
              </a:rPr>
              <a:t> </a:t>
            </a:r>
            <a:r>
              <a:rPr lang="et-EE" sz="1200" i="1" dirty="0" err="1">
                <a:solidFill>
                  <a:srgbClr val="00B050"/>
                </a:solidFill>
                <a:latin typeface="Consolas" panose="020B0609020204030204" pitchFamily="49" charset="0"/>
                <a:cs typeface="Consolas" panose="020B0609020204030204" pitchFamily="49" charset="0"/>
              </a:rPr>
              <a:t>liked</a:t>
            </a:r>
            <a:r>
              <a:rPr lang="et-EE" sz="1200" i="1" dirty="0">
                <a:solidFill>
                  <a:srgbClr val="00B050"/>
                </a:solidFill>
                <a:latin typeface="Consolas" panose="020B0609020204030204" pitchFamily="49" charset="0"/>
                <a:cs typeface="Consolas" panose="020B0609020204030204" pitchFamily="49" charset="0"/>
              </a:rPr>
              <a:t> </a:t>
            </a:r>
            <a:r>
              <a:rPr lang="et-EE" sz="1200" i="1" dirty="0" err="1">
                <a:solidFill>
                  <a:srgbClr val="00B050"/>
                </a:solidFill>
                <a:latin typeface="Consolas" panose="020B0609020204030204" pitchFamily="49" charset="0"/>
                <a:cs typeface="Consolas" panose="020B0609020204030204" pitchFamily="49" charset="0"/>
              </a:rPr>
              <a:t>that</a:t>
            </a:r>
            <a:r>
              <a:rPr lang="et-EE" sz="1200" i="1" dirty="0">
                <a:solidFill>
                  <a:srgbClr val="00B050"/>
                </a:solidFill>
                <a:latin typeface="Consolas" panose="020B0609020204030204" pitchFamily="49" charset="0"/>
                <a:cs typeface="Consolas" panose="020B0609020204030204" pitchFamily="49" charset="0"/>
              </a:rPr>
              <a:t> </a:t>
            </a:r>
            <a:r>
              <a:rPr lang="et-EE" sz="1200" i="1" dirty="0" err="1">
                <a:solidFill>
                  <a:srgbClr val="00B050"/>
                </a:solidFill>
                <a:latin typeface="Consolas" panose="020B0609020204030204" pitchFamily="49" charset="0"/>
                <a:cs typeface="Consolas" panose="020B0609020204030204" pitchFamily="49" charset="0"/>
              </a:rPr>
              <a:t>the</a:t>
            </a:r>
            <a:r>
              <a:rPr lang="et-EE" sz="1200" i="1" dirty="0">
                <a:solidFill>
                  <a:srgbClr val="00B050"/>
                </a:solidFill>
                <a:latin typeface="Consolas" panose="020B0609020204030204" pitchFamily="49" charset="0"/>
                <a:cs typeface="Consolas" panose="020B0609020204030204" pitchFamily="49" charset="0"/>
              </a:rPr>
              <a:t> </a:t>
            </a:r>
            <a:r>
              <a:rPr lang="et-EE" sz="1200" i="1" dirty="0" err="1">
                <a:solidFill>
                  <a:srgbClr val="00B050"/>
                </a:solidFill>
                <a:latin typeface="Consolas" panose="020B0609020204030204" pitchFamily="49" charset="0"/>
                <a:cs typeface="Consolas" panose="020B0609020204030204" pitchFamily="49" charset="0"/>
              </a:rPr>
              <a:t>clown</a:t>
            </a:r>
            <a:r>
              <a:rPr lang="et-EE" sz="1200" i="1" dirty="0">
                <a:solidFill>
                  <a:srgbClr val="00B050"/>
                </a:solidFill>
                <a:latin typeface="Consolas" panose="020B0609020204030204" pitchFamily="49" charset="0"/>
                <a:cs typeface="Consolas" panose="020B0609020204030204" pitchFamily="49" charset="0"/>
              </a:rPr>
              <a:t> </a:t>
            </a:r>
            <a:r>
              <a:rPr lang="et-EE" sz="1200" i="1" dirty="0" err="1">
                <a:solidFill>
                  <a:srgbClr val="00B050"/>
                </a:solidFill>
                <a:latin typeface="Consolas" panose="020B0609020204030204" pitchFamily="49" charset="0"/>
                <a:cs typeface="Consolas" panose="020B0609020204030204" pitchFamily="49" charset="0"/>
              </a:rPr>
              <a:t>had</a:t>
            </a:r>
            <a:r>
              <a:rPr lang="et-EE" sz="1200" i="1" dirty="0">
                <a:solidFill>
                  <a:srgbClr val="00B050"/>
                </a:solidFill>
                <a:latin typeface="Consolas" panose="020B0609020204030204" pitchFamily="49" charset="0"/>
                <a:cs typeface="Consolas" panose="020B0609020204030204" pitchFamily="49" charset="0"/>
              </a:rPr>
              <a:t> a </a:t>
            </a:r>
            <a:r>
              <a:rPr lang="et-EE" sz="1200" i="1" dirty="0" err="1">
                <a:solidFill>
                  <a:srgbClr val="00B050"/>
                </a:solidFill>
                <a:latin typeface="Consolas" panose="020B0609020204030204" pitchFamily="49" charset="0"/>
                <a:cs typeface="Consolas" panose="020B0609020204030204" pitchFamily="49" charset="0"/>
              </a:rPr>
              <a:t>red</a:t>
            </a:r>
            <a:r>
              <a:rPr lang="et-EE" sz="1200" i="1" dirty="0">
                <a:solidFill>
                  <a:srgbClr val="00B050"/>
                </a:solidFill>
                <a:latin typeface="Consolas" panose="020B0609020204030204" pitchFamily="49" charset="0"/>
                <a:cs typeface="Consolas" panose="020B0609020204030204" pitchFamily="49" charset="0"/>
              </a:rPr>
              <a:t> </a:t>
            </a:r>
            <a:r>
              <a:rPr lang="et-EE" sz="1200" i="1" dirty="0" err="1">
                <a:solidFill>
                  <a:srgbClr val="00B050"/>
                </a:solidFill>
                <a:latin typeface="Consolas" panose="020B0609020204030204" pitchFamily="49" charset="0"/>
                <a:cs typeface="Consolas" panose="020B0609020204030204" pitchFamily="49" charset="0"/>
              </a:rPr>
              <a:t>nose</a:t>
            </a:r>
            <a:r>
              <a:rPr lang="et-EE" sz="1200" i="1" dirty="0">
                <a:solidFill>
                  <a:srgbClr val="00B050"/>
                </a:solidFill>
                <a:latin typeface="Consolas" panose="020B0609020204030204" pitchFamily="49" charset="0"/>
                <a:cs typeface="Consolas" panose="020B0609020204030204" pitchFamily="49" charset="0"/>
              </a:rPr>
              <a:t>." / NP V </a:t>
            </a:r>
            <a:r>
              <a:rPr lang="et-EE" sz="1200" i="1" dirty="0" err="1">
                <a:solidFill>
                  <a:srgbClr val="00B050"/>
                </a:solidFill>
                <a:latin typeface="Consolas" panose="020B0609020204030204" pitchFamily="49" charset="0"/>
                <a:cs typeface="Consolas" panose="020B0609020204030204" pitchFamily="49" charset="0"/>
              </a:rPr>
              <a:t>that</a:t>
            </a:r>
            <a:r>
              <a:rPr lang="et-EE" sz="1200" i="1" dirty="0">
                <a:solidFill>
                  <a:srgbClr val="00B050"/>
                </a:solidFill>
                <a:latin typeface="Consolas" panose="020B0609020204030204" pitchFamily="49" charset="0"/>
                <a:cs typeface="Consolas" panose="020B0609020204030204" pitchFamily="49" charset="0"/>
              </a:rPr>
              <a:t> S</a:t>
            </a:r>
          </a:p>
          <a:p>
            <a:pPr marL="0" indent="0">
              <a:buNone/>
            </a:pPr>
            <a:r>
              <a:rPr lang="et-EE" sz="1200" dirty="0">
                <a:solidFill>
                  <a:srgbClr val="00B050"/>
                </a:solidFill>
                <a:latin typeface="Consolas" panose="020B0609020204030204" pitchFamily="49" charset="0"/>
                <a:cs typeface="Consolas" panose="020B0609020204030204" pitchFamily="49" charset="0"/>
              </a:rPr>
              <a:t>      </a:t>
            </a:r>
            <a:r>
              <a:rPr lang="et-EE" sz="1200" dirty="0" smtClean="0">
                <a:solidFill>
                  <a:srgbClr val="00B050"/>
                </a:solidFill>
                <a:latin typeface="Consolas" panose="020B0609020204030204" pitchFamily="49" charset="0"/>
                <a:cs typeface="Consolas" panose="020B0609020204030204" pitchFamily="49" charset="0"/>
              </a:rPr>
              <a:t>    </a:t>
            </a:r>
            <a:r>
              <a:rPr lang="et-EE" sz="1200" i="1" dirty="0" smtClean="0">
                <a:solidFill>
                  <a:srgbClr val="00B050"/>
                </a:solidFill>
                <a:latin typeface="Consolas" panose="020B0609020204030204" pitchFamily="49" charset="0"/>
                <a:cs typeface="Consolas" panose="020B0609020204030204" pitchFamily="49" charset="0"/>
              </a:rPr>
              <a:t>-- </a:t>
            </a:r>
            <a:r>
              <a:rPr lang="et-EE" sz="1200" i="1" dirty="0">
                <a:solidFill>
                  <a:srgbClr val="00B050"/>
                </a:solidFill>
                <a:latin typeface="Consolas" panose="020B0609020204030204" pitchFamily="49" charset="0"/>
                <a:cs typeface="Consolas" panose="020B0609020204030204" pitchFamily="49" charset="0"/>
              </a:rPr>
              <a:t>"I loved </a:t>
            </a:r>
            <a:r>
              <a:rPr lang="et-EE" sz="1200" i="1" dirty="0" err="1">
                <a:solidFill>
                  <a:srgbClr val="00B050"/>
                </a:solidFill>
                <a:latin typeface="Consolas" panose="020B0609020204030204" pitchFamily="49" charset="0"/>
                <a:cs typeface="Consolas" panose="020B0609020204030204" pitchFamily="49" charset="0"/>
              </a:rPr>
              <a:t>writing</a:t>
            </a:r>
            <a:r>
              <a:rPr lang="et-EE" sz="1200" i="1" dirty="0">
                <a:solidFill>
                  <a:srgbClr val="00B050"/>
                </a:solidFill>
                <a:latin typeface="Consolas" panose="020B0609020204030204" pitchFamily="49" charset="0"/>
                <a:cs typeface="Consolas" panose="020B0609020204030204" pitchFamily="49" charset="0"/>
              </a:rPr>
              <a:t>." / NP V </a:t>
            </a:r>
            <a:r>
              <a:rPr lang="et-EE" sz="1200" i="1" dirty="0" smtClean="0">
                <a:solidFill>
                  <a:srgbClr val="00B050"/>
                </a:solidFill>
                <a:latin typeface="Consolas" panose="020B0609020204030204" pitchFamily="49" charset="0"/>
                <a:cs typeface="Consolas" panose="020B0609020204030204" pitchFamily="49" charset="0"/>
              </a:rPr>
              <a:t>S_ING  -- </a:t>
            </a:r>
            <a:r>
              <a:rPr lang="et-EE" sz="1200" i="1" dirty="0">
                <a:solidFill>
                  <a:srgbClr val="00B050"/>
                </a:solidFill>
                <a:latin typeface="Consolas" panose="020B0609020204030204" pitchFamily="49" charset="0"/>
                <a:cs typeface="Consolas" panose="020B0609020204030204" pitchFamily="49" charset="0"/>
              </a:rPr>
              <a:t>"I loved </a:t>
            </a:r>
            <a:r>
              <a:rPr lang="et-EE" sz="1200" i="1" dirty="0" err="1">
                <a:solidFill>
                  <a:srgbClr val="00B050"/>
                </a:solidFill>
                <a:latin typeface="Consolas" panose="020B0609020204030204" pitchFamily="49" charset="0"/>
                <a:cs typeface="Consolas" panose="020B0609020204030204" pitchFamily="49" charset="0"/>
              </a:rPr>
              <a:t>him</a:t>
            </a:r>
            <a:r>
              <a:rPr lang="et-EE" sz="1200" i="1" dirty="0">
                <a:solidFill>
                  <a:srgbClr val="00B050"/>
                </a:solidFill>
                <a:latin typeface="Consolas" panose="020B0609020204030204" pitchFamily="49" charset="0"/>
                <a:cs typeface="Consolas" panose="020B0609020204030204" pitchFamily="49" charset="0"/>
              </a:rPr>
              <a:t> </a:t>
            </a:r>
            <a:r>
              <a:rPr lang="et-EE" sz="1200" i="1" dirty="0" err="1">
                <a:solidFill>
                  <a:srgbClr val="00B050"/>
                </a:solidFill>
                <a:latin typeface="Consolas" panose="020B0609020204030204" pitchFamily="49" charset="0"/>
                <a:cs typeface="Consolas" panose="020B0609020204030204" pitchFamily="49" charset="0"/>
              </a:rPr>
              <a:t>writing</a:t>
            </a:r>
            <a:r>
              <a:rPr lang="et-EE" sz="1200" i="1" dirty="0">
                <a:solidFill>
                  <a:srgbClr val="00B050"/>
                </a:solidFill>
                <a:latin typeface="Consolas" panose="020B0609020204030204" pitchFamily="49" charset="0"/>
                <a:cs typeface="Consolas" panose="020B0609020204030204" pitchFamily="49" charset="0"/>
              </a:rPr>
              <a:t> </a:t>
            </a:r>
            <a:r>
              <a:rPr lang="et-EE" sz="1200" i="1" dirty="0" err="1">
                <a:solidFill>
                  <a:srgbClr val="00B050"/>
                </a:solidFill>
                <a:latin typeface="Consolas" panose="020B0609020204030204" pitchFamily="49" charset="0"/>
                <a:cs typeface="Consolas" panose="020B0609020204030204" pitchFamily="49" charset="0"/>
              </a:rPr>
              <a:t>novels</a:t>
            </a:r>
            <a:r>
              <a:rPr lang="et-EE" sz="1200" i="1" dirty="0">
                <a:solidFill>
                  <a:srgbClr val="00B050"/>
                </a:solidFill>
                <a:latin typeface="Consolas" panose="020B0609020204030204" pitchFamily="49" charset="0"/>
                <a:cs typeface="Consolas" panose="020B0609020204030204" pitchFamily="49" charset="0"/>
              </a:rPr>
              <a:t>." / NP V NP S_ING</a:t>
            </a:r>
          </a:p>
          <a:p>
            <a:pPr marL="0" indent="0">
              <a:buNone/>
            </a:pPr>
            <a:r>
              <a:rPr lang="et-EE" sz="1200" dirty="0">
                <a:latin typeface="Consolas" panose="020B0609020204030204" pitchFamily="49" charset="0"/>
                <a:cs typeface="Consolas" panose="020B0609020204030204" pitchFamily="49" charset="0"/>
              </a:rPr>
              <a:t>          ) ;</a:t>
            </a:r>
          </a:p>
          <a:p>
            <a:pPr marL="0" indent="0">
              <a:buNone/>
            </a:pPr>
            <a:r>
              <a:rPr lang="et-EE" sz="1200" dirty="0">
                <a:latin typeface="Consolas" panose="020B0609020204030204" pitchFamily="49" charset="0"/>
                <a:cs typeface="Consolas" panose="020B0609020204030204" pitchFamily="49" charset="0"/>
              </a:rPr>
              <a:t>        _ =&gt; </a:t>
            </a:r>
            <a:r>
              <a:rPr lang="et-EE" sz="1200" dirty="0" err="1">
                <a:latin typeface="Consolas" panose="020B0609020204030204" pitchFamily="49" charset="0"/>
                <a:cs typeface="Consolas" panose="020B0609020204030204" pitchFamily="49" charset="0"/>
              </a:rPr>
              <a:t>C.mkCl</a:t>
            </a: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P.mkN</a:t>
            </a: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Predef.nonExist</a:t>
            </a:r>
            <a:r>
              <a:rPr lang="et-EE" sz="1200" dirty="0">
                <a:latin typeface="Consolas" panose="020B0609020204030204" pitchFamily="49" charset="0"/>
                <a:cs typeface="Consolas" panose="020B0609020204030204" pitchFamily="49" charset="0"/>
              </a:rPr>
              <a:t>)</a:t>
            </a:r>
          </a:p>
          <a:p>
            <a:pPr marL="0" indent="0">
              <a:buNone/>
            </a:pPr>
            <a:r>
              <a:rPr lang="et-EE" sz="1200" dirty="0">
                <a:latin typeface="Consolas" panose="020B0609020204030204" pitchFamily="49" charset="0"/>
                <a:cs typeface="Consolas" panose="020B0609020204030204" pitchFamily="49" charset="0"/>
              </a:rPr>
              <a:t>      } ;</a:t>
            </a:r>
          </a:p>
          <a:p>
            <a:pPr marL="0" indent="0">
              <a:buNone/>
            </a:pPr>
            <a:r>
              <a:rPr lang="et-EE" sz="1200" dirty="0">
                <a:latin typeface="Consolas" panose="020B0609020204030204" pitchFamily="49" charset="0"/>
                <a:cs typeface="Consolas" panose="020B0609020204030204" pitchFamily="49" charset="0"/>
              </a:rPr>
              <a:t>    use3pAdmire v </a:t>
            </a:r>
            <a:r>
              <a:rPr lang="et-EE" sz="1200" dirty="0" err="1">
                <a:latin typeface="Consolas" panose="020B0609020204030204" pitchFamily="49" charset="0"/>
                <a:cs typeface="Consolas" panose="020B0609020204030204" pitchFamily="49" charset="0"/>
              </a:rPr>
              <a:t>exp</a:t>
            </a: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stim</a:t>
            </a: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attr</a:t>
            </a:r>
            <a:r>
              <a:rPr lang="et-EE" sz="1200" dirty="0">
                <a:latin typeface="Consolas" panose="020B0609020204030204" pitchFamily="49" charset="0"/>
                <a:cs typeface="Consolas" panose="020B0609020204030204" pitchFamily="49" charset="0"/>
              </a:rPr>
              <a:t> = </a:t>
            </a:r>
          </a:p>
          <a:p>
            <a:pPr marL="0" indent="0">
              <a:buNone/>
            </a:pP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case</a:t>
            </a: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exp.r</a:t>
            </a: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of</a:t>
            </a:r>
            <a:r>
              <a:rPr lang="et-EE" sz="1200" dirty="0">
                <a:latin typeface="Consolas" panose="020B0609020204030204" pitchFamily="49" charset="0"/>
                <a:cs typeface="Consolas" panose="020B0609020204030204" pitchFamily="49" charset="0"/>
              </a:rPr>
              <a:t> { </a:t>
            </a:r>
          </a:p>
          <a:p>
            <a:pPr marL="0" indent="0">
              <a:buNone/>
            </a:pPr>
            <a:r>
              <a:rPr lang="et-EE" sz="1200" dirty="0">
                <a:latin typeface="Consolas" panose="020B0609020204030204" pitchFamily="49" charset="0"/>
                <a:cs typeface="Consolas" panose="020B0609020204030204" pitchFamily="49" charset="0"/>
              </a:rPr>
              <a:t>       </a:t>
            </a:r>
            <a:r>
              <a:rPr lang="et-EE" sz="1200" dirty="0">
                <a:solidFill>
                  <a:srgbClr val="00B050"/>
                </a:solidFill>
                <a:latin typeface="Consolas" panose="020B0609020204030204" pitchFamily="49" charset="0"/>
                <a:cs typeface="Consolas" panose="020B0609020204030204" pitchFamily="49" charset="0"/>
              </a:rPr>
              <a:t> </a:t>
            </a:r>
            <a:r>
              <a:rPr lang="et-EE" sz="1200" i="1" dirty="0">
                <a:solidFill>
                  <a:srgbClr val="00B050"/>
                </a:solidFill>
                <a:latin typeface="Consolas" panose="020B0609020204030204" pitchFamily="49" charset="0"/>
                <a:cs typeface="Consolas" panose="020B0609020204030204" pitchFamily="49" charset="0"/>
              </a:rPr>
              <a:t>-- </a:t>
            </a:r>
            <a:r>
              <a:rPr lang="et-EE" sz="1200" i="1" dirty="0" err="1">
                <a:solidFill>
                  <a:srgbClr val="00B050"/>
                </a:solidFill>
                <a:latin typeface="Consolas" panose="020B0609020204030204" pitchFamily="49" charset="0"/>
                <a:cs typeface="Consolas" panose="020B0609020204030204" pitchFamily="49" charset="0"/>
              </a:rPr>
              <a:t>Experiencer</a:t>
            </a:r>
            <a:r>
              <a:rPr lang="et-EE" sz="1200" i="1" dirty="0">
                <a:solidFill>
                  <a:srgbClr val="00B050"/>
                </a:solidFill>
                <a:latin typeface="Consolas" panose="020B0609020204030204" pitchFamily="49" charset="0"/>
                <a:cs typeface="Consolas" panose="020B0609020204030204" pitchFamily="49" charset="0"/>
              </a:rPr>
              <a:t> V </a:t>
            </a:r>
            <a:r>
              <a:rPr lang="et-EE" sz="1200" i="1" dirty="0" err="1">
                <a:solidFill>
                  <a:srgbClr val="00B050"/>
                </a:solidFill>
                <a:latin typeface="Consolas" panose="020B0609020204030204" pitchFamily="49" charset="0"/>
                <a:cs typeface="Consolas" panose="020B0609020204030204" pitchFamily="49" charset="0"/>
              </a:rPr>
              <a:t>Stimulus</a:t>
            </a:r>
            <a:r>
              <a:rPr lang="et-EE" sz="1200" i="1" dirty="0">
                <a:solidFill>
                  <a:srgbClr val="00B050"/>
                </a:solidFill>
                <a:latin typeface="Consolas" panose="020B0609020204030204" pitchFamily="49" charset="0"/>
                <a:cs typeface="Consolas" panose="020B0609020204030204" pitchFamily="49" charset="0"/>
              </a:rPr>
              <a:t> {</a:t>
            </a:r>
            <a:r>
              <a:rPr lang="et-EE" sz="1200" i="1" dirty="0" err="1">
                <a:solidFill>
                  <a:srgbClr val="00B050"/>
                </a:solidFill>
                <a:latin typeface="Consolas" panose="020B0609020204030204" pitchFamily="49" charset="0"/>
                <a:cs typeface="Consolas" panose="020B0609020204030204" pitchFamily="49" charset="0"/>
              </a:rPr>
              <a:t>for</a:t>
            </a:r>
            <a:r>
              <a:rPr lang="et-EE" sz="1200" i="1" dirty="0">
                <a:solidFill>
                  <a:srgbClr val="00B050"/>
                </a:solidFill>
                <a:latin typeface="Consolas" panose="020B0609020204030204" pitchFamily="49" charset="0"/>
                <a:cs typeface="Consolas" panose="020B0609020204030204" pitchFamily="49" charset="0"/>
              </a:rPr>
              <a:t>} </a:t>
            </a:r>
            <a:r>
              <a:rPr lang="et-EE" sz="1200" i="1" dirty="0" err="1">
                <a:solidFill>
                  <a:srgbClr val="00B050"/>
                </a:solidFill>
                <a:latin typeface="Consolas" panose="020B0609020204030204" pitchFamily="49" charset="0"/>
                <a:cs typeface="Consolas" panose="020B0609020204030204" pitchFamily="49" charset="0"/>
              </a:rPr>
              <a:t>Attribute</a:t>
            </a:r>
            <a:endParaRPr lang="et-EE" sz="1200" i="1" dirty="0">
              <a:solidFill>
                <a:srgbClr val="00B050"/>
              </a:solidFill>
              <a:latin typeface="Consolas" panose="020B0609020204030204" pitchFamily="49" charset="0"/>
              <a:cs typeface="Consolas" panose="020B0609020204030204" pitchFamily="49" charset="0"/>
            </a:endParaRPr>
          </a:p>
          <a:p>
            <a:pPr marL="0" indent="0">
              <a:buNone/>
            </a:pPr>
            <a:r>
              <a:rPr lang="et-EE" sz="1200" dirty="0" err="1" smtClean="0">
                <a:latin typeface="Consolas" panose="020B0609020204030204" pitchFamily="49" charset="0"/>
                <a:cs typeface="Consolas" panose="020B0609020204030204" pitchFamily="49" charset="0"/>
              </a:rPr>
              <a:t>Animate</a:t>
            </a:r>
            <a:r>
              <a:rPr lang="et-EE" sz="1200" dirty="0" smtClean="0">
                <a:latin typeface="Consolas" panose="020B0609020204030204" pitchFamily="49" charset="0"/>
                <a:cs typeface="Consolas" panose="020B0609020204030204" pitchFamily="49" charset="0"/>
              </a:rPr>
              <a:t> </a:t>
            </a:r>
            <a:r>
              <a:rPr lang="et-EE" sz="1200" dirty="0">
                <a:latin typeface="Consolas" panose="020B0609020204030204" pitchFamily="49" charset="0"/>
                <a:cs typeface="Consolas" panose="020B0609020204030204" pitchFamily="49" charset="0"/>
              </a:rPr>
              <a:t>=&gt; </a:t>
            </a:r>
            <a:r>
              <a:rPr lang="et-EE" sz="1200" dirty="0" err="1">
                <a:latin typeface="Consolas" panose="020B0609020204030204" pitchFamily="49" charset="0"/>
                <a:cs typeface="Consolas" panose="020B0609020204030204" pitchFamily="49" charset="0"/>
              </a:rPr>
              <a:t>C.mkCl</a:t>
            </a: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ExpRoleAsNP</a:t>
            </a:r>
            <a:r>
              <a:rPr lang="et-EE" sz="1200" dirty="0">
                <a:latin typeface="Consolas" panose="020B0609020204030204" pitchFamily="49" charset="0"/>
                <a:cs typeface="Consolas" panose="020B0609020204030204" pitchFamily="49" charset="0"/>
              </a:rPr>
              <a:t> exp</a:t>
            </a:r>
            <a:r>
              <a:rPr lang="et-EE" sz="1200" dirty="0" smtClean="0">
                <a:latin typeface="Consolas" panose="020B0609020204030204" pitchFamily="49" charset="0"/>
                <a:cs typeface="Consolas" panose="020B0609020204030204" pitchFamily="49" charset="0"/>
              </a:rPr>
              <a:t>)(</a:t>
            </a:r>
            <a:r>
              <a:rPr lang="et-EE" sz="1200" dirty="0">
                <a:latin typeface="Consolas" panose="020B0609020204030204" pitchFamily="49" charset="0"/>
                <a:cs typeface="Consolas" panose="020B0609020204030204" pitchFamily="49" charset="0"/>
              </a:rPr>
              <a:t>P.mkV3 v </a:t>
            </a:r>
            <a:r>
              <a:rPr lang="et-EE" sz="1200" dirty="0" err="1">
                <a:latin typeface="Consolas" panose="020B0609020204030204" pitchFamily="49" charset="0"/>
                <a:cs typeface="Consolas" panose="020B0609020204030204" pitchFamily="49" charset="0"/>
              </a:rPr>
              <a:t>for_Prep</a:t>
            </a:r>
            <a:r>
              <a:rPr lang="et-EE" sz="1200" dirty="0" err="1" smtClean="0">
                <a:latin typeface="Consolas" panose="020B0609020204030204" pitchFamily="49" charset="0"/>
                <a:cs typeface="Consolas" panose="020B0609020204030204" pitchFamily="49" charset="0"/>
              </a:rPr>
              <a:t>)(</a:t>
            </a:r>
            <a:r>
              <a:rPr lang="et-EE" sz="1200" dirty="0" err="1">
                <a:latin typeface="Consolas" panose="020B0609020204030204" pitchFamily="49" charset="0"/>
                <a:cs typeface="Consolas" panose="020B0609020204030204" pitchFamily="49" charset="0"/>
              </a:rPr>
              <a:t>StimRoleAsNP</a:t>
            </a: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stim</a:t>
            </a:r>
            <a:r>
              <a:rPr lang="et-EE" sz="1200" dirty="0" err="1" smtClean="0">
                <a:latin typeface="Consolas" panose="020B0609020204030204" pitchFamily="49" charset="0"/>
                <a:cs typeface="Consolas" panose="020B0609020204030204" pitchFamily="49" charset="0"/>
              </a:rPr>
              <a:t>)(</a:t>
            </a:r>
            <a:r>
              <a:rPr lang="et-EE" sz="1200" dirty="0" err="1">
                <a:latin typeface="Consolas" panose="020B0609020204030204" pitchFamily="49" charset="0"/>
                <a:cs typeface="Consolas" panose="020B0609020204030204" pitchFamily="49" charset="0"/>
              </a:rPr>
              <a:t>AttrRoleAsNP</a:t>
            </a: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attr</a:t>
            </a:r>
            <a:r>
              <a:rPr lang="et-EE" sz="1200" dirty="0" smtClean="0">
                <a:latin typeface="Consolas" panose="020B0609020204030204" pitchFamily="49" charset="0"/>
                <a:cs typeface="Consolas" panose="020B0609020204030204" pitchFamily="49" charset="0"/>
              </a:rPr>
              <a:t>);</a:t>
            </a:r>
            <a:endParaRPr lang="et-EE" sz="1200" dirty="0">
              <a:latin typeface="Consolas" panose="020B0609020204030204" pitchFamily="49" charset="0"/>
              <a:cs typeface="Consolas" panose="020B0609020204030204" pitchFamily="49" charset="0"/>
            </a:endParaRPr>
          </a:p>
          <a:p>
            <a:pPr marL="0" indent="0">
              <a:buNone/>
            </a:pPr>
            <a:r>
              <a:rPr lang="et-EE" sz="1200" dirty="0">
                <a:latin typeface="Consolas" panose="020B0609020204030204" pitchFamily="49" charset="0"/>
                <a:cs typeface="Consolas" panose="020B0609020204030204" pitchFamily="49" charset="0"/>
              </a:rPr>
              <a:t>        _ =&gt; </a:t>
            </a:r>
            <a:r>
              <a:rPr lang="et-EE" sz="1200" dirty="0" err="1">
                <a:latin typeface="Consolas" panose="020B0609020204030204" pitchFamily="49" charset="0"/>
                <a:cs typeface="Consolas" panose="020B0609020204030204" pitchFamily="49" charset="0"/>
              </a:rPr>
              <a:t>C.mkCl</a:t>
            </a: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P.mkN</a:t>
            </a:r>
            <a:r>
              <a:rPr lang="et-EE" sz="1200" dirty="0">
                <a:latin typeface="Consolas" panose="020B0609020204030204" pitchFamily="49" charset="0"/>
                <a:cs typeface="Consolas" panose="020B0609020204030204" pitchFamily="49" charset="0"/>
              </a:rPr>
              <a:t> </a:t>
            </a:r>
            <a:r>
              <a:rPr lang="et-EE" sz="1200" dirty="0" err="1">
                <a:latin typeface="Consolas" panose="020B0609020204030204" pitchFamily="49" charset="0"/>
                <a:cs typeface="Consolas" panose="020B0609020204030204" pitchFamily="49" charset="0"/>
              </a:rPr>
              <a:t>Predef.nonExist</a:t>
            </a:r>
            <a:r>
              <a:rPr lang="et-EE" sz="1200" dirty="0">
                <a:latin typeface="Consolas" panose="020B0609020204030204" pitchFamily="49" charset="0"/>
                <a:cs typeface="Consolas" panose="020B0609020204030204" pitchFamily="49" charset="0"/>
              </a:rPr>
              <a:t>)</a:t>
            </a:r>
          </a:p>
          <a:p>
            <a:pPr marL="0" indent="0">
              <a:buNone/>
            </a:pPr>
            <a:r>
              <a:rPr lang="et-EE" sz="1200" dirty="0">
                <a:latin typeface="Consolas" panose="020B0609020204030204" pitchFamily="49" charset="0"/>
                <a:cs typeface="Consolas" panose="020B0609020204030204" pitchFamily="49" charset="0"/>
              </a:rPr>
              <a:t>      } ;</a:t>
            </a:r>
          </a:p>
          <a:p>
            <a:pPr marL="0" indent="0">
              <a:buNone/>
            </a:pPr>
            <a:endParaRPr lang="et-EE" sz="120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776204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err="1" smtClean="0"/>
              <a:t>Members</a:t>
            </a:r>
            <a:r>
              <a:rPr lang="et-EE" dirty="0" smtClean="0"/>
              <a:t> </a:t>
            </a:r>
            <a:r>
              <a:rPr lang="et-EE" dirty="0" err="1" smtClean="0"/>
              <a:t>of</a:t>
            </a:r>
            <a:r>
              <a:rPr lang="et-EE" dirty="0" smtClean="0"/>
              <a:t> verb </a:t>
            </a:r>
            <a:r>
              <a:rPr lang="et-EE" dirty="0" err="1" smtClean="0"/>
              <a:t>classes</a:t>
            </a:r>
            <a:r>
              <a:rPr lang="et-EE" dirty="0" smtClean="0"/>
              <a:t> </a:t>
            </a:r>
            <a:r>
              <a:rPr lang="et-EE" dirty="0" err="1" smtClean="0"/>
              <a:t>in</a:t>
            </a:r>
            <a:r>
              <a:rPr lang="et-EE" dirty="0" smtClean="0"/>
              <a:t> </a:t>
            </a:r>
            <a:r>
              <a:rPr lang="et-EE" dirty="0" err="1" smtClean="0"/>
              <a:t>abs</a:t>
            </a:r>
            <a:r>
              <a:rPr lang="et-EE" dirty="0" smtClean="0"/>
              <a:t>.</a:t>
            </a:r>
            <a:endParaRPr lang="et-EE" dirty="0"/>
          </a:p>
        </p:txBody>
      </p:sp>
      <p:sp>
        <p:nvSpPr>
          <p:cNvPr id="3" name="Content Placeholder 2"/>
          <p:cNvSpPr>
            <a:spLocks noGrp="1"/>
          </p:cNvSpPr>
          <p:nvPr>
            <p:ph idx="1"/>
          </p:nvPr>
        </p:nvSpPr>
        <p:spPr/>
        <p:txBody>
          <a:bodyPr>
            <a:normAutofit/>
          </a:bodyPr>
          <a:lstStyle/>
          <a:p>
            <a:pPr marL="0" indent="0">
              <a:buNone/>
            </a:pPr>
            <a:r>
              <a:rPr lang="et-EE" sz="1600" dirty="0" err="1">
                <a:latin typeface="Consolas" panose="020B0609020204030204" pitchFamily="49" charset="0"/>
                <a:cs typeface="Consolas" panose="020B0609020204030204" pitchFamily="49" charset="0"/>
              </a:rPr>
              <a:t>abstract</a:t>
            </a: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VNLexicon</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VNSyntax</a:t>
            </a:r>
            <a:r>
              <a:rPr lang="et-EE" sz="1600" dirty="0">
                <a:latin typeface="Consolas" panose="020B0609020204030204" pitchFamily="49" charset="0"/>
                <a:cs typeface="Consolas" panose="020B0609020204030204" pitchFamily="49" charset="0"/>
              </a:rPr>
              <a:t>, VNC_31_2, VNC_31_2_1 ** {</a:t>
            </a:r>
          </a:p>
          <a:p>
            <a:pPr marL="0" indent="0">
              <a:buNone/>
            </a:pPr>
            <a:r>
              <a:rPr lang="et-EE" sz="1600" dirty="0" err="1">
                <a:latin typeface="Consolas" panose="020B0609020204030204" pitchFamily="49" charset="0"/>
                <a:cs typeface="Consolas" panose="020B0609020204030204" pitchFamily="49" charset="0"/>
              </a:rPr>
              <a:t>fun</a:t>
            </a:r>
            <a:endParaRPr lang="et-EE" sz="1600" dirty="0">
              <a:latin typeface="Consolas" panose="020B0609020204030204" pitchFamily="49" charset="0"/>
              <a:cs typeface="Consolas" panose="020B0609020204030204" pitchFamily="49" charset="0"/>
            </a:endParaRPr>
          </a:p>
          <a:p>
            <a:pPr marL="0" indent="0">
              <a:buNone/>
            </a:pPr>
            <a:r>
              <a:rPr lang="et-EE" sz="1600" i="1" dirty="0">
                <a:solidFill>
                  <a:srgbClr val="00B050"/>
                </a:solidFill>
                <a:latin typeface="Consolas" panose="020B0609020204030204" pitchFamily="49" charset="0"/>
                <a:cs typeface="Consolas" panose="020B0609020204030204" pitchFamily="49" charset="0"/>
              </a:rPr>
              <a:t>  -- </a:t>
            </a:r>
            <a:r>
              <a:rPr lang="et-EE" sz="1600" i="1" dirty="0" err="1">
                <a:solidFill>
                  <a:srgbClr val="00B050"/>
                </a:solidFill>
                <a:latin typeface="Consolas" panose="020B0609020204030204" pitchFamily="49" charset="0"/>
                <a:cs typeface="Consolas" panose="020B0609020204030204" pitchFamily="49" charset="0"/>
              </a:rPr>
              <a:t>Admire_VC</a:t>
            </a:r>
            <a:endParaRPr lang="et-EE" sz="1600" i="1" dirty="0">
              <a:solidFill>
                <a:srgbClr val="00B050"/>
              </a:solidFill>
              <a:latin typeface="Consolas" panose="020B0609020204030204" pitchFamily="49" charset="0"/>
              <a:cs typeface="Consolas" panose="020B0609020204030204" pitchFamily="49" charset="0"/>
            </a:endParaRPr>
          </a:p>
          <a:p>
            <a:pPr marL="0" indent="0">
              <a:buNone/>
            </a:pP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abhor_vnV</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Admire_VC</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admire_vnV</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Admire_VC</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adore_vnV</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Admire_VC</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affirm_vnV</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Admire_VC</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applaud_vnV</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Admire_VC</a:t>
            </a:r>
            <a:r>
              <a:rPr lang="et-EE" sz="1600" dirty="0">
                <a:latin typeface="Consolas" panose="020B0609020204030204" pitchFamily="49" charset="0"/>
                <a:cs typeface="Consolas" panose="020B0609020204030204" pitchFamily="49" charset="0"/>
              </a:rPr>
              <a:t> </a:t>
            </a:r>
            <a:r>
              <a:rPr lang="et-EE" sz="1600" dirty="0" smtClean="0">
                <a:latin typeface="Consolas" panose="020B0609020204030204" pitchFamily="49" charset="0"/>
                <a:cs typeface="Consolas" panose="020B0609020204030204" pitchFamily="49" charset="0"/>
              </a:rPr>
              <a:t>;</a:t>
            </a:r>
          </a:p>
          <a:p>
            <a:pPr marL="0" indent="0">
              <a:buNone/>
            </a:pPr>
            <a:r>
              <a:rPr lang="et-EE" sz="1600" dirty="0" smtClean="0">
                <a:latin typeface="Consolas" panose="020B0609020204030204" pitchFamily="49" charset="0"/>
                <a:cs typeface="Consolas" panose="020B0609020204030204" pitchFamily="49" charset="0"/>
              </a:rPr>
              <a:t>...</a:t>
            </a:r>
          </a:p>
          <a:p>
            <a:pPr marL="0" indent="0">
              <a:buNone/>
            </a:pPr>
            <a:r>
              <a:rPr lang="et-EE" sz="1600" i="1" dirty="0">
                <a:solidFill>
                  <a:srgbClr val="00B050"/>
                </a:solidFill>
                <a:latin typeface="Consolas" panose="020B0609020204030204" pitchFamily="49" charset="0"/>
                <a:cs typeface="Consolas" panose="020B0609020204030204" pitchFamily="49" charset="0"/>
              </a:rPr>
              <a:t> -- </a:t>
            </a:r>
            <a:r>
              <a:rPr lang="et-EE" sz="1600" i="1" dirty="0" err="1">
                <a:solidFill>
                  <a:srgbClr val="00B050"/>
                </a:solidFill>
                <a:latin typeface="Consolas" panose="020B0609020204030204" pitchFamily="49" charset="0"/>
                <a:cs typeface="Consolas" panose="020B0609020204030204" pitchFamily="49" charset="0"/>
              </a:rPr>
              <a:t>Love_VC</a:t>
            </a:r>
            <a:endParaRPr lang="et-EE" sz="1600" i="1" dirty="0">
              <a:solidFill>
                <a:srgbClr val="00B050"/>
              </a:solidFill>
              <a:latin typeface="Consolas" panose="020B0609020204030204" pitchFamily="49" charset="0"/>
              <a:cs typeface="Consolas" panose="020B0609020204030204" pitchFamily="49" charset="0"/>
            </a:endParaRPr>
          </a:p>
          <a:p>
            <a:pPr marL="0" indent="0">
              <a:buNone/>
            </a:pPr>
            <a:r>
              <a:rPr lang="et-EE" sz="1600" dirty="0">
                <a:latin typeface="Consolas" panose="020B0609020204030204" pitchFamily="49" charset="0"/>
                <a:cs typeface="Consolas" panose="020B0609020204030204" pitchFamily="49" charset="0"/>
              </a:rPr>
              <a:t>  </a:t>
            </a:r>
            <a:r>
              <a:rPr lang="et-EE" sz="1600" dirty="0" err="1">
                <a:latin typeface="Consolas" panose="020B0609020204030204" pitchFamily="49" charset="0"/>
                <a:cs typeface="Consolas" panose="020B0609020204030204" pitchFamily="49" charset="0"/>
              </a:rPr>
              <a:t>despise_vnV</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Love_VC</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disdain_vnV</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Love_VC</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dislike_vnV</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Love_VC</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enjoy_vnV</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Love_VC</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fear_vnV</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Love_VC</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hate_vnV</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Love_VC</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like_vnV</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Love_VC</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love_vnV</a:t>
            </a:r>
            <a:r>
              <a:rPr lang="et-EE" sz="1600" dirty="0">
                <a:latin typeface="Consolas" panose="020B0609020204030204" pitchFamily="49" charset="0"/>
                <a:cs typeface="Consolas" panose="020B0609020204030204" pitchFamily="49" charset="0"/>
              </a:rPr>
              <a:t> : </a:t>
            </a:r>
            <a:r>
              <a:rPr lang="et-EE" sz="1600" dirty="0" err="1">
                <a:latin typeface="Consolas" panose="020B0609020204030204" pitchFamily="49" charset="0"/>
                <a:cs typeface="Consolas" panose="020B0609020204030204" pitchFamily="49" charset="0"/>
              </a:rPr>
              <a:t>Love_VC</a:t>
            </a:r>
            <a:r>
              <a:rPr lang="et-EE" sz="1600" dirty="0">
                <a:latin typeface="Consolas" panose="020B0609020204030204" pitchFamily="49" charset="0"/>
                <a:cs typeface="Consolas" panose="020B0609020204030204" pitchFamily="49" charset="0"/>
              </a:rPr>
              <a:t> </a:t>
            </a:r>
            <a:r>
              <a:rPr lang="et-EE" sz="1600" dirty="0" smtClean="0">
                <a:latin typeface="Consolas" panose="020B0609020204030204" pitchFamily="49" charset="0"/>
                <a:cs typeface="Consolas" panose="020B0609020204030204" pitchFamily="49" charset="0"/>
              </a:rPr>
              <a:t>;</a:t>
            </a:r>
          </a:p>
          <a:p>
            <a:pPr marL="0" indent="0">
              <a:buNone/>
            </a:pPr>
            <a:r>
              <a:rPr lang="et-EE" sz="1600" dirty="0" smtClean="0">
                <a:latin typeface="Consolas" panose="020B0609020204030204" pitchFamily="49" charset="0"/>
                <a:cs typeface="Consolas" panose="020B0609020204030204" pitchFamily="49" charset="0"/>
              </a:rPr>
              <a:t>...</a:t>
            </a:r>
          </a:p>
          <a:p>
            <a:pPr marL="0" indent="0">
              <a:buNone/>
            </a:pPr>
            <a:r>
              <a:rPr lang="et-EE" sz="1600" dirty="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29114037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1375</Words>
  <Application>Microsoft Office PowerPoint</Application>
  <PresentationFormat>On-screen Show (4:3)</PresentationFormat>
  <Paragraphs>158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Project: The GF grammar for deeper semantical approach  </vt:lpstr>
      <vt:lpstr>VerbNet</vt:lpstr>
      <vt:lpstr>VN class example</vt:lpstr>
      <vt:lpstr>Problems</vt:lpstr>
      <vt:lpstr>Thematic roles in abstract</vt:lpstr>
      <vt:lpstr>Thematic roles in concrete</vt:lpstr>
      <vt:lpstr>Verb classes in abstract</vt:lpstr>
      <vt:lpstr>Verb classes in concrete</vt:lpstr>
      <vt:lpstr>Members of verb classes in abs.</vt:lpstr>
      <vt:lpstr>Members of verb classes in concr.</vt:lpstr>
      <vt:lpstr>Some results</vt:lpstr>
      <vt:lpstr>Conclusion</vt:lpstr>
    </vt:vector>
  </TitlesOfParts>
  <Company>Logica Eesti 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The GF grammar for deeper semantical approach</dc:title>
  <dc:creator>Jentson, Indrek</dc:creator>
  <cp:lastModifiedBy>Jentson, Indrek</cp:lastModifiedBy>
  <cp:revision>17</cp:revision>
  <dcterms:created xsi:type="dcterms:W3CDTF">2015-07-17T08:49:24Z</dcterms:created>
  <dcterms:modified xsi:type="dcterms:W3CDTF">2015-07-23T12:26:23Z</dcterms:modified>
</cp:coreProperties>
</file>